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623" r:id="rId3"/>
    <p:sldId id="523" r:id="rId4"/>
    <p:sldId id="597" r:id="rId5"/>
    <p:sldId id="288" r:id="rId6"/>
    <p:sldId id="625" r:id="rId7"/>
    <p:sldId id="619" r:id="rId8"/>
    <p:sldId id="584" r:id="rId9"/>
    <p:sldId id="615" r:id="rId10"/>
    <p:sldId id="618" r:id="rId11"/>
    <p:sldId id="595" r:id="rId12"/>
    <p:sldId id="616" r:id="rId13"/>
    <p:sldId id="596" r:id="rId14"/>
    <p:sldId id="577" r:id="rId15"/>
    <p:sldId id="505" r:id="rId16"/>
    <p:sldId id="581" r:id="rId17"/>
    <p:sldId id="266" r:id="rId18"/>
    <p:sldId id="277" r:id="rId19"/>
    <p:sldId id="622" r:id="rId20"/>
    <p:sldId id="537" r:id="rId21"/>
    <p:sldId id="620" r:id="rId22"/>
    <p:sldId id="621" r:id="rId23"/>
    <p:sldId id="624" r:id="rId24"/>
    <p:sldId id="507" r:id="rId25"/>
    <p:sldId id="614" r:id="rId26"/>
    <p:sldId id="348" r:id="rId27"/>
    <p:sldId id="594" r:id="rId28"/>
    <p:sldId id="626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4" autoAdjust="0"/>
    <p:restoredTop sz="94660"/>
  </p:normalViewPr>
  <p:slideViewPr>
    <p:cSldViewPr snapToGrid="0">
      <p:cViewPr>
        <p:scale>
          <a:sx n="66" d="100"/>
          <a:sy n="66" d="100"/>
        </p:scale>
        <p:origin x="234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2436A-0C54-4167-BA36-997F89F451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2A202D-54B3-47D0-B4F1-AC56EEFB44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30F15D-E410-4B95-8B0C-6A0CC424B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E296-D0F0-4EE0-9B05-BEA8A87801EB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8F4C12-4564-4226-8FC2-CA523D7BF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A1E335-A3D5-46BC-B06B-B922B8A6E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9010F-F6DB-4F92-A701-E22E9686D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731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B44FF-F9A5-44D8-A114-6176F9F99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C06702-0563-4BE1-91AC-2BF170D7AC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7E0C2D-C132-4554-BB2F-5A24587B1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E296-D0F0-4EE0-9B05-BEA8A87801EB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D126E-E59C-40FE-B757-E2F94BC18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407AB-5CF8-4CF2-81C1-8BB091AA9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9010F-F6DB-4F92-A701-E22E9686D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023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350C07-A1A9-4541-A756-4E0DF9B184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F1C33C-E455-4271-9DE1-867705BD7A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22D0B3-36B3-46FF-BFE7-F688DDF40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E296-D0F0-4EE0-9B05-BEA8A87801EB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5E8D21-7435-4123-96A7-2EDB93CC3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5F954B-AF3D-49CF-AC17-47472C988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9010F-F6DB-4F92-A701-E22E9686D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769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9CF1C-9E51-4B17-A273-3C40FC0BB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A79F0-304F-45B7-AB21-2DE0CDB3C0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8EEEB0-8499-4440-8F6B-F90DEE527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E296-D0F0-4EE0-9B05-BEA8A87801EB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6118B-7D69-435A-9662-F0AA558BE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6072B-6282-4C55-BE3E-25612A3A3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9010F-F6DB-4F92-A701-E22E9686D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542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EA1EE-ED0F-45B7-B14E-8D9C35448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CA14A4-BBAC-4623-9B2E-4BCC972BE6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9DC9BD-A068-4C4C-8A9C-F98CC1729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E296-D0F0-4EE0-9B05-BEA8A87801EB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B41FE-9C49-42CF-AD2C-887BB58B1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FBFF34-DDAC-4AF1-ACAC-6DB6F3FC2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9010F-F6DB-4F92-A701-E22E9686D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80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8B391-3810-439D-B117-C871380EE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0BC1FC-4FB4-48F7-9E7E-2C07B29B45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345247-BC92-47D0-9D7D-BC9F1B982F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03D91D-6C61-4318-A5E1-BA4061FBA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E296-D0F0-4EE0-9B05-BEA8A87801EB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31928E-2549-46FE-8EAD-034C1585C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5E88FB-FC5C-47F2-8878-C4113C9E7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9010F-F6DB-4F92-A701-E22E9686D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322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80C16-904C-442E-B312-A075E3512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121B70-F1AC-4B86-A78A-15AE6C140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23F79A-D122-439F-910D-2160D02F8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0F80D5-B03A-41AD-A4EC-37DA361571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0B676E-3171-4D1D-93B6-C5BCA1AF68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05FD24-26C6-4F84-BFE2-730780A22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E296-D0F0-4EE0-9B05-BEA8A87801EB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DAC97C-2928-46A0-9055-A8E739CB6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FADBC9-0600-4813-95FC-7BE2543CB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9010F-F6DB-4F92-A701-E22E9686D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772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35810-413A-44BD-A79B-6F6B96B0F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18316D-DD71-4F19-8A13-D7514F9C9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E296-D0F0-4EE0-9B05-BEA8A87801EB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962320-4AC2-48F8-B198-B30908EA5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8ABB58-331B-4C34-9307-04ED03F07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9010F-F6DB-4F92-A701-E22E9686D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493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60A6B4-10A5-409F-AB55-9B0DB8301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E296-D0F0-4EE0-9B05-BEA8A87801EB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24A0E5-C843-4AFD-A62C-8E86148AC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2A6E64-0004-4A76-8A12-14A9086E4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9010F-F6DB-4F92-A701-E22E9686D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912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4C0F0-FBF6-42B6-ADCC-E9277BC52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89EE0-2B56-4144-B75D-E3F6D301BA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48962B-60C7-4DAF-9971-EAF58C2E83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9439C8-E036-495E-8725-A5893F93A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E296-D0F0-4EE0-9B05-BEA8A87801EB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0E9CB9-D0A2-4A4F-B774-6EFEE1F54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FA65B0-896F-46D1-8E40-911E00884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9010F-F6DB-4F92-A701-E22E9686D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11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84FBD-2569-4C84-BFA5-7D0C9F5AB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9CA1EE-D6B3-405B-A105-34ABAF4556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812233-2438-4158-9512-8B35A560FC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B99B63-1896-405D-B22A-259C31129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E296-D0F0-4EE0-9B05-BEA8A87801EB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14EC41-2509-427D-9490-5DD8AA7CA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9F5D03-AE01-4D04-8136-7C7166C36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9010F-F6DB-4F92-A701-E22E9686D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26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290320-75A3-40F8-B67F-810C30331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551162-CE89-43C5-8A2E-0A3B1B8299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226B3-B378-49AB-85E6-4B683E8A74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7E296-D0F0-4EE0-9B05-BEA8A87801EB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94A123-6460-4AE4-89A0-7E87032D6C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45A209-37FA-48AC-A237-FAEE54B008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9010F-F6DB-4F92-A701-E22E9686D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54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google.com/url?sa=i&amp;rct=j&amp;q=&amp;esrc=s&amp;source=images&amp;cd=&amp;cad=rja&amp;uact=8&amp;ved=2ahUKEwjdsJWA-dLjAhXXGM0KHRqsC5EQjRx6BAgBEAQ&amp;url=http%3A%2F%2Fclipart-library.com%2Fclipart%2F5TRXLjdjc.htm&amp;psig=AOvVaw0yRbgOHtqbU3vB3uJPxAXj&amp;ust=1564242870788528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gif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CD012C-A016-4CF0-8854-B1B664704B4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019800" y="987425"/>
            <a:ext cx="6172200" cy="4873625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sz="4400" dirty="0"/>
          </a:p>
        </p:txBody>
      </p:sp>
      <p:pic>
        <p:nvPicPr>
          <p:cNvPr id="7" name="Picture 6" descr="A drawing of a face&#10;&#10;Description automatically generated">
            <a:extLst>
              <a:ext uri="{FF2B5EF4-FFF2-40B4-BE49-F238E27FC236}">
                <a16:creationId xmlns:a16="http://schemas.microsoft.com/office/drawing/2014/main" id="{AAE014B7-F57B-4DE0-896A-57BD88D123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76" y="334495"/>
            <a:ext cx="3400980" cy="1834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1489929-D152-4C89-8A4F-9C4AA5D29943}"/>
              </a:ext>
            </a:extLst>
          </p:cNvPr>
          <p:cNvSpPr txBox="1"/>
          <p:nvPr/>
        </p:nvSpPr>
        <p:spPr>
          <a:xfrm>
            <a:off x="5433570" y="1716077"/>
            <a:ext cx="6172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C00000"/>
                </a:solidFill>
              </a:rPr>
              <a:t>The Jan-San </a:t>
            </a:r>
            <a:br>
              <a:rPr lang="en-US" sz="7200" dirty="0">
                <a:solidFill>
                  <a:srgbClr val="C00000"/>
                </a:solidFill>
              </a:rPr>
            </a:br>
            <a:r>
              <a:rPr lang="en-US" sz="7200" dirty="0">
                <a:solidFill>
                  <a:srgbClr val="C00000"/>
                </a:solidFill>
              </a:rPr>
              <a:t>Omnichannel Imperative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8F4E15-19C6-4135-B71B-222AAEDE038A}"/>
              </a:ext>
            </a:extLst>
          </p:cNvPr>
          <p:cNvSpPr txBox="1"/>
          <p:nvPr/>
        </p:nvSpPr>
        <p:spPr>
          <a:xfrm>
            <a:off x="1910971" y="5397833"/>
            <a:ext cx="40347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Executive Conference</a:t>
            </a:r>
            <a:br>
              <a:rPr lang="en-US" sz="2400" b="1" dirty="0"/>
            </a:br>
            <a:r>
              <a:rPr lang="en-US" sz="2400" b="1" dirty="0"/>
              <a:t>August 26-29, 2019</a:t>
            </a:r>
            <a:br>
              <a:rPr lang="en-US" sz="2400" b="1" dirty="0"/>
            </a:br>
            <a:endParaRPr lang="en-US" sz="2400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28CB737-8783-4285-9562-7A31939B82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49" y="5166012"/>
            <a:ext cx="1432150" cy="143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184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D5C06A14-BF67-42DA-BFFB-55A3186B16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252"/>
            <a:ext cx="12192000" cy="65954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66476E-6653-4BD6-9AAA-7049E56FCF11}"/>
              </a:ext>
            </a:extLst>
          </p:cNvPr>
          <p:cNvSpPr txBox="1"/>
          <p:nvPr/>
        </p:nvSpPr>
        <p:spPr>
          <a:xfrm flipH="1">
            <a:off x="162261" y="2721114"/>
            <a:ext cx="49016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i="1" dirty="0">
                <a:solidFill>
                  <a:srgbClr val="C00000"/>
                </a:solidFill>
              </a:rPr>
              <a:t>90% Check AMZ Before Buying Elsewhere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i="1" dirty="0">
                <a:solidFill>
                  <a:srgbClr val="C00000"/>
                </a:solidFill>
              </a:rPr>
              <a:t>Millennials #1 APP? AMZ!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B3B032-CFDD-4C9C-A3C5-335ED8EB6FF3}"/>
              </a:ext>
            </a:extLst>
          </p:cNvPr>
          <p:cNvSpPr txBox="1"/>
          <p:nvPr/>
        </p:nvSpPr>
        <p:spPr>
          <a:xfrm>
            <a:off x="3049540" y="5695696"/>
            <a:ext cx="1734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C00000"/>
                </a:solidFill>
              </a:rPr>
              <a:t>E-integrate Key</a:t>
            </a:r>
          </a:p>
          <a:p>
            <a:r>
              <a:rPr lang="en-US" b="1" i="1" dirty="0">
                <a:solidFill>
                  <a:srgbClr val="C00000"/>
                </a:solidFill>
              </a:rPr>
              <a:t>Customers</a:t>
            </a:r>
          </a:p>
        </p:txBody>
      </p:sp>
      <p:sp>
        <p:nvSpPr>
          <p:cNvPr id="3" name="Star: 5 Points 2">
            <a:extLst>
              <a:ext uri="{FF2B5EF4-FFF2-40B4-BE49-F238E27FC236}">
                <a16:creationId xmlns:a16="http://schemas.microsoft.com/office/drawing/2014/main" id="{C35780B0-1FBE-407F-B7C8-AB1EF9014AFD}"/>
              </a:ext>
            </a:extLst>
          </p:cNvPr>
          <p:cNvSpPr/>
          <p:nvPr/>
        </p:nvSpPr>
        <p:spPr>
          <a:xfrm>
            <a:off x="3392557" y="5310975"/>
            <a:ext cx="278296" cy="31531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253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18AF4-3E15-4280-9B7D-D255CA05D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Exponential, Product – Info, Pricing – Effects?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64DAC-FA20-49E2-8A09-FC690C9ECD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Exposes Showroom-able SKUs</a:t>
            </a:r>
          </a:p>
          <a:p>
            <a:pPr lvl="1"/>
            <a:r>
              <a:rPr lang="en-US" dirty="0"/>
              <a:t>Disruptors have lower, fulfillment costs for </a:t>
            </a:r>
            <a:r>
              <a:rPr lang="en-US" i="1" u="sng" dirty="0"/>
              <a:t>spot buys </a:t>
            </a:r>
            <a:r>
              <a:rPr lang="en-US" dirty="0"/>
              <a:t>(e.g. no rep costs)</a:t>
            </a:r>
          </a:p>
          <a:p>
            <a:pPr lvl="1"/>
            <a:r>
              <a:rPr lang="en-US" dirty="0"/>
              <a:t>Clones with 5-star reviews for 50% less (no - channel, shelf space - barriers)</a:t>
            </a:r>
          </a:p>
          <a:p>
            <a:pPr lvl="1"/>
            <a:r>
              <a:rPr lang="en-US" dirty="0"/>
              <a:t>600 AMZ exclusive brands (many Chinese, outsource producers)</a:t>
            </a:r>
          </a:p>
          <a:p>
            <a:r>
              <a:rPr lang="en-US" dirty="0"/>
              <a:t>If distributor gets last look to meet a price?  </a:t>
            </a:r>
          </a:p>
          <a:p>
            <a:pPr lvl="1"/>
            <a:r>
              <a:rPr lang="en-US" dirty="0"/>
              <a:t>Profit hit. Still have losing SKUs, customers; higher, service-cost model </a:t>
            </a:r>
          </a:p>
          <a:p>
            <a:r>
              <a:rPr lang="en-US" dirty="0"/>
              <a:t>BMIs from other channels?</a:t>
            </a:r>
          </a:p>
          <a:p>
            <a:pPr lvl="1"/>
            <a:r>
              <a:rPr lang="en-US" dirty="0"/>
              <a:t>Super-</a:t>
            </a:r>
            <a:r>
              <a:rPr lang="en-US" dirty="0" err="1"/>
              <a:t>Valu</a:t>
            </a:r>
            <a:r>
              <a:rPr lang="en-US" dirty="0"/>
              <a:t> by ‘86; Drug channel ‘80’s (chain-store union + bar code catalyst)</a:t>
            </a:r>
          </a:p>
          <a:p>
            <a:pPr lvl="1"/>
            <a:r>
              <a:rPr lang="en-US" dirty="0"/>
              <a:t>Key accounts: “</a:t>
            </a:r>
            <a:r>
              <a:rPr lang="en-US" b="1" i="1" dirty="0">
                <a:solidFill>
                  <a:srgbClr val="C00000"/>
                </a:solidFill>
              </a:rPr>
              <a:t>e</a:t>
            </a:r>
            <a:r>
              <a:rPr lang="en-US" dirty="0"/>
              <a:t>-integrated (1-stop) sole supply” (custom, open-book, </a:t>
            </a:r>
            <a:r>
              <a:rPr lang="en-US" b="1" i="1" dirty="0"/>
              <a:t>3PL</a:t>
            </a:r>
            <a:r>
              <a:rPr lang="en-US" dirty="0"/>
              <a:t>) </a:t>
            </a:r>
          </a:p>
          <a:p>
            <a:pPr lvl="1"/>
            <a:r>
              <a:rPr lang="en-US" dirty="0"/>
              <a:t>Small-Losers? Web-sell on profitable terms with order-size incentives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906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8D54D-D091-4F0E-BFBC-137B97650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484" y="258799"/>
            <a:ext cx="11066721" cy="1325563"/>
          </a:xfrm>
        </p:spPr>
        <p:txBody>
          <a:bodyPr/>
          <a:lstStyle/>
          <a:p>
            <a:r>
              <a:rPr lang="en-US" dirty="0"/>
              <a:t>Root Causes for - Showrooming, Clone - Wins?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4D1E2-FFF4-41FD-A63F-F2FA4E8DD0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Retailers: Showroomed   </a:t>
            </a:r>
            <a:r>
              <a:rPr lang="en-US" sz="3200" i="1" dirty="0"/>
              <a:t>(Best Buy 2012) </a:t>
            </a:r>
          </a:p>
          <a:p>
            <a:r>
              <a:rPr lang="en-US" sz="3200" dirty="0"/>
              <a:t>Distributors: g</a:t>
            </a:r>
            <a:r>
              <a:rPr lang="en-US" sz="2800" dirty="0"/>
              <a:t>et web-roomed. </a:t>
            </a:r>
          </a:p>
          <a:p>
            <a:pPr lvl="1"/>
            <a:r>
              <a:rPr lang="en-US" sz="2800" dirty="0"/>
              <a:t>Lose </a:t>
            </a:r>
            <a:r>
              <a:rPr lang="en-US" sz="2800" i="1" dirty="0"/>
              <a:t>spot-buys </a:t>
            </a:r>
            <a:r>
              <a:rPr lang="en-US" sz="2800" dirty="0"/>
              <a:t>on net-profitable SKUs by low-cost customers. </a:t>
            </a:r>
          </a:p>
          <a:p>
            <a:pPr lvl="1"/>
            <a:r>
              <a:rPr lang="en-US" sz="2800" dirty="0"/>
              <a:t>Grainger’s 2% sales decline with 25% profit decline (Q1, ‘17)</a:t>
            </a:r>
          </a:p>
          <a:p>
            <a:pPr lvl="2"/>
            <a:r>
              <a:rPr lang="en-US" sz="2400" dirty="0"/>
              <a:t>Cut prices to keep volume (like Best Buy), but still less profitable.</a:t>
            </a:r>
          </a:p>
          <a:p>
            <a:pPr lvl="2"/>
            <a:r>
              <a:rPr lang="en-US" sz="2400" dirty="0"/>
              <a:t>Same if you get last-look to match on-line prices</a:t>
            </a:r>
          </a:p>
          <a:p>
            <a:pPr marL="0" indent="0">
              <a:buNone/>
            </a:pPr>
            <a:r>
              <a:rPr lang="en-US" sz="3200" i="1" u="sng" dirty="0">
                <a:solidFill>
                  <a:srgbClr val="C00000"/>
                </a:solidFill>
              </a:rPr>
              <a:t>Answer</a:t>
            </a:r>
            <a:r>
              <a:rPr lang="en-US" sz="3200" dirty="0"/>
              <a:t>: </a:t>
            </a:r>
          </a:p>
          <a:p>
            <a:pPr marL="0" indent="0">
              <a:buNone/>
            </a:pPr>
            <a:r>
              <a:rPr lang="en-US" sz="3200" dirty="0"/>
              <a:t>Cross-subsidies within channel-model exploited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358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F355D4-3BF1-4140-AB28-F899522868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822450"/>
            <a:ext cx="4834382" cy="46213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04F766-AB1F-4CE2-B0F1-7BB6D08C6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Margin-Myopia Blind Spots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5DBC7F-2BD1-4EE6-A0F1-BB0A9EE798FE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317768" y="1822450"/>
            <a:ext cx="5181600" cy="4351338"/>
          </a:xfrm>
        </p:spPr>
        <p:txBody>
          <a:bodyPr/>
          <a:lstStyle/>
          <a:p>
            <a:r>
              <a:rPr lang="en-US" dirty="0"/>
              <a:t>Channel Mark-ups (e.g. 20-35%)</a:t>
            </a:r>
          </a:p>
          <a:p>
            <a:pPr lvl="1"/>
            <a:r>
              <a:rPr lang="en-US" dirty="0"/>
              <a:t>Turn (x) Earn: financial metric</a:t>
            </a:r>
          </a:p>
          <a:p>
            <a:pPr lvl="1"/>
            <a:r>
              <a:rPr lang="en-US" b="1" i="1" dirty="0"/>
              <a:t>Blind to: </a:t>
            </a:r>
            <a:r>
              <a:rPr lang="en-US" b="1" i="1" dirty="0">
                <a:solidFill>
                  <a:srgbClr val="C00000"/>
                </a:solidFill>
              </a:rPr>
              <a:t>order-size </a:t>
            </a:r>
            <a:r>
              <a:rPr lang="en-US" b="1" i="1" dirty="0"/>
              <a:t>and </a:t>
            </a:r>
          </a:p>
          <a:p>
            <a:pPr marL="457200" lvl="1" indent="0">
              <a:buNone/>
            </a:pPr>
            <a:r>
              <a:rPr lang="en-US" b="1" i="1" dirty="0">
                <a:solidFill>
                  <a:srgbClr val="C00000"/>
                </a:solidFill>
              </a:rPr>
              <a:t>   Cost-to-Serve </a:t>
            </a:r>
            <a:r>
              <a:rPr lang="en-US" b="1" i="1" u="sng" dirty="0">
                <a:solidFill>
                  <a:srgbClr val="C00000"/>
                </a:solidFill>
              </a:rPr>
              <a:t>dollars </a:t>
            </a:r>
            <a:r>
              <a:rPr lang="en-US" dirty="0"/>
              <a:t>(CTS$s)</a:t>
            </a:r>
          </a:p>
          <a:p>
            <a:r>
              <a:rPr lang="en-US" dirty="0"/>
              <a:t>GM$s per pick/line in popular:</a:t>
            </a:r>
          </a:p>
          <a:p>
            <a:pPr lvl="1"/>
            <a:r>
              <a:rPr lang="en-US" dirty="0"/>
              <a:t>High-priced, </a:t>
            </a:r>
            <a:r>
              <a:rPr lang="en-US" i="1" dirty="0"/>
              <a:t>shopped</a:t>
            </a:r>
            <a:r>
              <a:rPr lang="en-US" dirty="0"/>
              <a:t> SKUs @ 20%</a:t>
            </a:r>
          </a:p>
          <a:p>
            <a:pPr lvl="1"/>
            <a:r>
              <a:rPr lang="en-US" dirty="0"/>
              <a:t>Low-priced, </a:t>
            </a:r>
            <a:r>
              <a:rPr lang="en-US" i="1" dirty="0"/>
              <a:t>blind</a:t>
            </a:r>
            <a:r>
              <a:rPr lang="en-US" dirty="0"/>
              <a:t> SKUs @ 50%</a:t>
            </a:r>
          </a:p>
          <a:p>
            <a:r>
              <a:rPr lang="en-US" b="1" i="1" dirty="0">
                <a:solidFill>
                  <a:srgbClr val="7030A0"/>
                </a:solidFill>
              </a:rPr>
              <a:t>Profit Equation Management?* </a:t>
            </a:r>
          </a:p>
          <a:p>
            <a:pPr lvl="1"/>
            <a:r>
              <a:rPr lang="en-US" dirty="0"/>
              <a:t>GP</a:t>
            </a:r>
            <a:r>
              <a:rPr lang="en-US" i="1" u="sng" dirty="0">
                <a:solidFill>
                  <a:srgbClr val="C00000"/>
                </a:solidFill>
              </a:rPr>
              <a:t>$s</a:t>
            </a:r>
            <a:r>
              <a:rPr lang="en-US" dirty="0"/>
              <a:t> (less) CTS</a:t>
            </a:r>
            <a:r>
              <a:rPr lang="en-US" i="1" u="sng" dirty="0">
                <a:solidFill>
                  <a:srgbClr val="C00000"/>
                </a:solidFill>
              </a:rPr>
              <a:t>$s</a:t>
            </a:r>
            <a:r>
              <a:rPr lang="en-US" i="1" u="sng" dirty="0"/>
              <a:t> </a:t>
            </a:r>
            <a:r>
              <a:rPr lang="en-US" dirty="0"/>
              <a:t>(equals) </a:t>
            </a:r>
            <a:r>
              <a:rPr lang="en-US" dirty="0" err="1"/>
              <a:t>Profit</a:t>
            </a:r>
            <a:r>
              <a:rPr lang="en-US" i="1" u="sng" dirty="0" err="1">
                <a:solidFill>
                  <a:srgbClr val="C00000"/>
                </a:solidFill>
              </a:rPr>
              <a:t>$s</a:t>
            </a:r>
            <a:endParaRPr lang="en-US" i="1" u="sng" dirty="0">
              <a:solidFill>
                <a:srgbClr val="C00000"/>
              </a:solidFill>
            </a:endParaRPr>
          </a:p>
          <a:p>
            <a:pPr lvl="1"/>
            <a:r>
              <a:rPr lang="en-US" i="1" u="sng" dirty="0">
                <a:solidFill>
                  <a:srgbClr val="C00000"/>
                </a:solidFill>
              </a:rPr>
              <a:t>Unbundled, order-size BMIs?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D795E6-0D2B-42F9-A7D5-467AAADD4BCA}"/>
              </a:ext>
            </a:extLst>
          </p:cNvPr>
          <p:cNvSpPr txBox="1"/>
          <p:nvPr/>
        </p:nvSpPr>
        <p:spPr>
          <a:xfrm>
            <a:off x="1408702" y="6259126"/>
            <a:ext cx="2999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</a:t>
            </a:r>
            <a:r>
              <a:rPr lang="en-US" i="1" dirty="0"/>
              <a:t>PEM? A follow-up webinar? </a:t>
            </a:r>
          </a:p>
        </p:txBody>
      </p:sp>
    </p:spTree>
    <p:extLst>
      <p:ext uri="{BB962C8B-B14F-4D97-AF65-F5344CB8AC3E}">
        <p14:creationId xmlns:p14="http://schemas.microsoft.com/office/powerpoint/2010/main" val="26304748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57D2E4-BCF6-407B-83F7-2D7AF90898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216"/>
            <a:ext cx="7377043" cy="553278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9DC56C1-C676-4409-8FCB-10933F85374F}"/>
              </a:ext>
            </a:extLst>
          </p:cNvPr>
          <p:cNvSpPr txBox="1"/>
          <p:nvPr/>
        </p:nvSpPr>
        <p:spPr>
          <a:xfrm>
            <a:off x="2623930" y="251792"/>
            <a:ext cx="73770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Cross-Subsidies: Fix Them or Get Creamed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7E09BE-8184-4F00-B041-947BE0479D87}"/>
              </a:ext>
            </a:extLst>
          </p:cNvPr>
          <p:cNvSpPr txBox="1"/>
          <p:nvPr/>
        </p:nvSpPr>
        <p:spPr>
          <a:xfrm>
            <a:off x="7525899" y="1690062"/>
            <a:ext cx="4432853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/>
              <a:t>Distributors’ Cross-Subsidies</a:t>
            </a:r>
          </a:p>
          <a:p>
            <a:pPr marL="342900" indent="-342900">
              <a:buAutoNum type="arabicPeriod"/>
            </a:pPr>
            <a:r>
              <a:rPr lang="en-US" sz="2400" dirty="0"/>
              <a:t>Amongst Customers</a:t>
            </a:r>
          </a:p>
          <a:p>
            <a:pPr marL="342900" indent="-342900">
              <a:buAutoNum type="arabicPeriod"/>
            </a:pPr>
            <a:r>
              <a:rPr lang="en-US" sz="2400" dirty="0"/>
              <a:t>Amongst SKUs/Vendors</a:t>
            </a:r>
          </a:p>
          <a:p>
            <a:pPr lvl="1"/>
            <a:r>
              <a:rPr lang="en-US" sz="2400" dirty="0"/>
              <a:t>Popular Big $-Picks v Small</a:t>
            </a:r>
          </a:p>
          <a:p>
            <a:pPr marL="342900" indent="-342900">
              <a:buAutoNum type="arabicPeriod"/>
            </a:pPr>
            <a:r>
              <a:rPr lang="en-US" sz="2400" dirty="0"/>
              <a:t>Brands: vanilla + 31 flavors?</a:t>
            </a:r>
          </a:p>
          <a:p>
            <a:pPr lvl="1"/>
            <a:r>
              <a:rPr lang="en-US" sz="2400" dirty="0"/>
              <a:t>Listerine (625); Equate (25)</a:t>
            </a:r>
          </a:p>
          <a:p>
            <a:pPr lvl="1"/>
            <a:r>
              <a:rPr lang="en-US" sz="2400" dirty="0"/>
              <a:t>Aldi 3000 v Full-Service 50K</a:t>
            </a:r>
          </a:p>
          <a:p>
            <a:pPr marL="342900" indent="-342900">
              <a:buAutoNum type="arabicPeriod"/>
            </a:pPr>
            <a:r>
              <a:rPr lang="en-US" sz="2400" dirty="0"/>
              <a:t>Amongst Sales Territories </a:t>
            </a:r>
          </a:p>
          <a:p>
            <a:pPr marL="342900" indent="-342900">
              <a:buAutoNum type="arabicPeriod"/>
            </a:pPr>
            <a:r>
              <a:rPr lang="en-US" sz="2400" dirty="0"/>
              <a:t>Directs v Counter unless:  </a:t>
            </a:r>
          </a:p>
          <a:p>
            <a:r>
              <a:rPr lang="en-US" sz="2400" dirty="0"/>
              <a:t>     Fastenal store prices/model </a:t>
            </a:r>
          </a:p>
          <a:p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3F5F4C-FDB3-40DF-B5F0-4C3A2A2F6839}"/>
              </a:ext>
            </a:extLst>
          </p:cNvPr>
          <p:cNvSpPr txBox="1"/>
          <p:nvPr/>
        </p:nvSpPr>
        <p:spPr>
          <a:xfrm>
            <a:off x="939131" y="1192695"/>
            <a:ext cx="24420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C00000"/>
                </a:solidFill>
              </a:rPr>
              <a:t>UPS v USPS; </a:t>
            </a:r>
          </a:p>
          <a:p>
            <a:r>
              <a:rPr lang="en-US" sz="2800" b="1" i="1" dirty="0">
                <a:solidFill>
                  <a:srgbClr val="C00000"/>
                </a:solidFill>
              </a:rPr>
              <a:t>ATT v MCI, etc.</a:t>
            </a:r>
          </a:p>
        </p:txBody>
      </p:sp>
    </p:spTree>
    <p:extLst>
      <p:ext uri="{BB962C8B-B14F-4D97-AF65-F5344CB8AC3E}">
        <p14:creationId xmlns:p14="http://schemas.microsoft.com/office/powerpoint/2010/main" val="6773487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1087" y="0"/>
            <a:ext cx="9734221" cy="1325563"/>
          </a:xfrm>
        </p:spPr>
        <p:txBody>
          <a:bodyPr/>
          <a:lstStyle/>
          <a:p>
            <a:r>
              <a:rPr lang="en-US" dirty="0"/>
              <a:t>         Distributor Whale Curves*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9" y="1062186"/>
            <a:ext cx="4875719" cy="23594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4890" y="3572042"/>
            <a:ext cx="4809382" cy="23375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4890" y="1066277"/>
            <a:ext cx="4910419" cy="23553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799" y="3572042"/>
            <a:ext cx="4875719" cy="234144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41988" y="1346744"/>
            <a:ext cx="1462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PIP:$15.5MM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39432" y="1592826"/>
            <a:ext cx="1398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PIP: 10.5MM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31923" y="3838608"/>
            <a:ext cx="128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PIP: 8.5MM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39432" y="3962400"/>
            <a:ext cx="1106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PIP: 8MM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91807" y="2467343"/>
            <a:ext cx="2807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Every </a:t>
            </a:r>
            <a:r>
              <a:rPr lang="en-US" b="1" i="1" u="sng" dirty="0"/>
              <a:t>Line Item </a:t>
            </a:r>
            <a:r>
              <a:rPr lang="en-US" dirty="0"/>
              <a:t>P/L plotted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239432" y="2589547"/>
            <a:ext cx="1780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u="sng" dirty="0"/>
              <a:t>SKUs’</a:t>
            </a:r>
            <a:r>
              <a:rPr lang="en-US" dirty="0"/>
              <a:t> P/L Plotted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31923" y="4703389"/>
            <a:ext cx="16248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Every </a:t>
            </a:r>
            <a:r>
              <a:rPr lang="en-US" b="1" i="1" u="sng" dirty="0"/>
              <a:t>Vendor’s</a:t>
            </a:r>
            <a:r>
              <a:rPr lang="en-US" i="1" u="sng" dirty="0"/>
              <a:t> </a:t>
            </a:r>
          </a:p>
          <a:p>
            <a:r>
              <a:rPr lang="en-US" dirty="0"/>
              <a:t>P or L Plotted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202210" y="4751315"/>
            <a:ext cx="1472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u="sng" dirty="0"/>
              <a:t>Customer</a:t>
            </a:r>
            <a:r>
              <a:rPr lang="en-US" dirty="0"/>
              <a:t> WC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7081" y="6093810"/>
            <a:ext cx="7986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</a:t>
            </a:r>
            <a:r>
              <a:rPr lang="en-US" i="1" dirty="0"/>
              <a:t>Customer Profitability Analytics with a Profit Equation for every line-item/pick</a:t>
            </a:r>
          </a:p>
          <a:p>
            <a:r>
              <a:rPr lang="en-US" i="1" dirty="0"/>
              <a:t>  Each curve has all line-item profit equations included. All tail points equal PROFITS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30329" y="2934697"/>
            <a:ext cx="2130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(LEAST ACTIONABLE)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960632" y="5242838"/>
            <a:ext cx="216810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i="1" u="sng" dirty="0"/>
              <a:t>MOST ACTIONABLE</a:t>
            </a:r>
          </a:p>
        </p:txBody>
      </p:sp>
      <p:sp>
        <p:nvSpPr>
          <p:cNvPr id="19" name="Star: 7 Points 18">
            <a:extLst>
              <a:ext uri="{FF2B5EF4-FFF2-40B4-BE49-F238E27FC236}">
                <a16:creationId xmlns:a16="http://schemas.microsoft.com/office/drawing/2014/main" id="{18BEC738-C5E9-475D-849F-50DC10ECEB1A}"/>
              </a:ext>
            </a:extLst>
          </p:cNvPr>
          <p:cNvSpPr/>
          <p:nvPr/>
        </p:nvSpPr>
        <p:spPr>
          <a:xfrm>
            <a:off x="7050793" y="1927524"/>
            <a:ext cx="400969" cy="369333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tar: 7 Points 19">
            <a:extLst>
              <a:ext uri="{FF2B5EF4-FFF2-40B4-BE49-F238E27FC236}">
                <a16:creationId xmlns:a16="http://schemas.microsoft.com/office/drawing/2014/main" id="{28DADDE4-4631-4922-8DD3-9A8AE1005460}"/>
              </a:ext>
            </a:extLst>
          </p:cNvPr>
          <p:cNvSpPr/>
          <p:nvPr/>
        </p:nvSpPr>
        <p:spPr>
          <a:xfrm>
            <a:off x="6935137" y="4303236"/>
            <a:ext cx="396720" cy="369332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44F13B8-DA9D-49F7-90A1-982ABDDFEF91}"/>
              </a:ext>
            </a:extLst>
          </p:cNvPr>
          <p:cNvSpPr txBox="1"/>
          <p:nvPr/>
        </p:nvSpPr>
        <p:spPr>
          <a:xfrm>
            <a:off x="9178315" y="5887239"/>
            <a:ext cx="26248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C00000"/>
                </a:solidFill>
              </a:rPr>
              <a:t>Intersection, cream-buys </a:t>
            </a:r>
          </a:p>
          <a:p>
            <a:r>
              <a:rPr lang="en-US" b="1" i="1" dirty="0">
                <a:solidFill>
                  <a:srgbClr val="C00000"/>
                </a:solidFill>
              </a:rPr>
              <a:t>lost Initially to AMZ: 2/20+ Hit to Profits</a:t>
            </a:r>
          </a:p>
        </p:txBody>
      </p:sp>
      <p:sp>
        <p:nvSpPr>
          <p:cNvPr id="22" name="Star: 7 Points 21">
            <a:extLst>
              <a:ext uri="{FF2B5EF4-FFF2-40B4-BE49-F238E27FC236}">
                <a16:creationId xmlns:a16="http://schemas.microsoft.com/office/drawing/2014/main" id="{425C33B1-2812-4835-AFD1-630A5AC4C022}"/>
              </a:ext>
            </a:extLst>
          </p:cNvPr>
          <p:cNvSpPr/>
          <p:nvPr/>
        </p:nvSpPr>
        <p:spPr>
          <a:xfrm>
            <a:off x="8810099" y="5936867"/>
            <a:ext cx="343983" cy="313885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A6B6727-26B9-41C0-B071-67D26EBF1D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590" y="4751315"/>
            <a:ext cx="1087570" cy="1087570"/>
          </a:xfrm>
          <a:prstGeom prst="rect">
            <a:avLst/>
          </a:prstGeom>
        </p:spPr>
      </p:pic>
      <p:sp>
        <p:nvSpPr>
          <p:cNvPr id="27" name="Star: 5 Points 26">
            <a:extLst>
              <a:ext uri="{FF2B5EF4-FFF2-40B4-BE49-F238E27FC236}">
                <a16:creationId xmlns:a16="http://schemas.microsoft.com/office/drawing/2014/main" id="{487CABA8-7946-4538-B496-18DA68DD2F31}"/>
              </a:ext>
            </a:extLst>
          </p:cNvPr>
          <p:cNvSpPr/>
          <p:nvPr/>
        </p:nvSpPr>
        <p:spPr>
          <a:xfrm>
            <a:off x="10904289" y="4868806"/>
            <a:ext cx="339243" cy="31549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1669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F0C31-9CB4-4837-9E39-727B48D8A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Profit-Equation Management Discoveries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785AB-045A-4C9E-B945-EA5A5FDADE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Losing-Element </a:t>
            </a:r>
            <a:r>
              <a:rPr lang="en-US" i="1" dirty="0">
                <a:solidFill>
                  <a:srgbClr val="C00000"/>
                </a:solidFill>
              </a:rPr>
              <a:t>Stats </a:t>
            </a:r>
            <a:r>
              <a:rPr lang="en-US" sz="2000" i="1" dirty="0"/>
              <a:t>(innumeracy challenges?)</a:t>
            </a:r>
          </a:p>
          <a:p>
            <a:pPr lvl="1"/>
            <a:r>
              <a:rPr lang="en-US" dirty="0"/>
              <a:t>70% of lines;   62% orders;  30-60% customers; 20-50% territories </a:t>
            </a:r>
          </a:p>
          <a:p>
            <a:pPr lvl="1"/>
            <a:r>
              <a:rPr lang="en-US" dirty="0"/>
              <a:t>5% of warehouse SKUs big winners v. 5% are big losers </a:t>
            </a:r>
            <a:r>
              <a:rPr lang="en-US" sz="2000" i="1" dirty="0"/>
              <a:t>(hi-pick, small-$)</a:t>
            </a:r>
          </a:p>
          <a:p>
            <a:pPr lvl="1"/>
            <a:r>
              <a:rPr lang="en-US" dirty="0"/>
              <a:t>Vendors of top 5, winners. Bottom 5%, losers with high GM% </a:t>
            </a:r>
          </a:p>
          <a:p>
            <a:pPr lvl="1"/>
            <a:r>
              <a:rPr lang="en-US" i="1" dirty="0">
                <a:solidFill>
                  <a:srgbClr val="C00000"/>
                </a:solidFill>
              </a:rPr>
              <a:t>SSWA members are often net-profit losing vendors for distributors!?</a:t>
            </a:r>
          </a:p>
          <a:p>
            <a:r>
              <a:rPr lang="en-US" dirty="0"/>
              <a:t>Top-5%, Profit Customers: Huge! Wholesalers and distributors…</a:t>
            </a:r>
          </a:p>
          <a:p>
            <a:pPr lvl="1"/>
            <a:r>
              <a:rPr lang="en-US" dirty="0"/>
              <a:t>Audit to tune-up, retain, win more spend</a:t>
            </a:r>
          </a:p>
          <a:p>
            <a:pPr lvl="1"/>
            <a:r>
              <a:rPr lang="en-US" dirty="0"/>
              <a:t>3% perpetual innovators. Partner them, they grow you. Consolidators? </a:t>
            </a:r>
          </a:p>
          <a:p>
            <a:r>
              <a:rPr lang="en-US" dirty="0"/>
              <a:t>Wholesalers and Distributors should first do: </a:t>
            </a:r>
            <a:r>
              <a:rPr lang="en-US" b="1" dirty="0">
                <a:solidFill>
                  <a:srgbClr val="C00000"/>
                </a:solidFill>
              </a:rPr>
              <a:t>CPA Renewal </a:t>
            </a:r>
            <a:r>
              <a:rPr lang="en-US" dirty="0"/>
              <a:t>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697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2152651" y="59893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n-US" b="1" i="1" dirty="0">
                <a:solidFill>
                  <a:srgbClr val="C00000"/>
                </a:solidFill>
              </a:rPr>
              <a:t>     </a:t>
            </a:r>
            <a:r>
              <a:rPr lang="en-US" dirty="0"/>
              <a:t> Customer Whale-Curve; </a:t>
            </a:r>
            <a:br>
              <a:rPr lang="en-US" dirty="0"/>
            </a:br>
            <a:r>
              <a:rPr lang="en-US" dirty="0"/>
              <a:t>       New-Play Results over 24 Months </a:t>
            </a:r>
          </a:p>
        </p:txBody>
      </p:sp>
      <p:pic>
        <p:nvPicPr>
          <p:cNvPr id="11267" name="Picture 7" descr="WhaleCust-200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11"/>
          <a:stretch>
            <a:fillRect/>
          </a:stretch>
        </p:blipFill>
        <p:spPr bwMode="auto">
          <a:xfrm>
            <a:off x="1909765" y="1371600"/>
            <a:ext cx="8372475" cy="487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WhaleCust-2009-1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11"/>
          <a:stretch>
            <a:fillRect/>
          </a:stretch>
        </p:blipFill>
        <p:spPr bwMode="auto">
          <a:xfrm>
            <a:off x="1909765" y="1371600"/>
            <a:ext cx="8372475" cy="487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WhaleCust-2009-10-1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11"/>
          <a:stretch>
            <a:fillRect/>
          </a:stretch>
        </p:blipFill>
        <p:spPr bwMode="auto">
          <a:xfrm>
            <a:off x="1909765" y="1371600"/>
            <a:ext cx="8372475" cy="487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001001" y="2963964"/>
            <a:ext cx="1491049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7) 5X in 2yrs</a:t>
            </a:r>
          </a:p>
          <a:p>
            <a:r>
              <a:rPr lang="en-US" sz="1600" dirty="0"/>
              <a:t>Bonuses for All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38600" y="4122543"/>
            <a:ext cx="525780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6) Eventual Goal: “100% of Customers (quickly) Profitable” to look like?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20251" y="296396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39182" y="6052794"/>
            <a:ext cx="336213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2) 10% customers </a:t>
            </a:r>
            <a:r>
              <a:rPr lang="en-US" dirty="0">
                <a:sym typeface="Wingdings" panose="05000000000000000000" pitchFamily="2" charset="2"/>
              </a:rPr>
              <a:t> 500% Profits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131396" y="401751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05600" y="6072704"/>
            <a:ext cx="3688638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4) 1% of customers eat 40% of profits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15001" y="3148629"/>
            <a:ext cx="2075953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3: many small losers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753600" y="4615099"/>
            <a:ext cx="30168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09917464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5806" y="637974"/>
            <a:ext cx="11661059" cy="531812"/>
          </a:xfrm>
        </p:spPr>
        <p:txBody>
          <a:bodyPr>
            <a:normAutofit fontScale="90000"/>
          </a:bodyPr>
          <a:lstStyle/>
          <a:p>
            <a:r>
              <a:rPr lang="en-US" dirty="0"/>
              <a:t>     </a:t>
            </a:r>
            <a:r>
              <a:rPr lang="en-US" b="1" i="1" dirty="0">
                <a:solidFill>
                  <a:srgbClr val="7030A0"/>
                </a:solidFill>
              </a:rPr>
              <a:t>Customer Whale-Curve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/>
              <a:t>             Begs for 3-4 Different “</a:t>
            </a:r>
            <a:r>
              <a:rPr lang="en-US" b="1" i="1" dirty="0">
                <a:solidFill>
                  <a:srgbClr val="7030A0"/>
                </a:solidFill>
              </a:rPr>
              <a:t>Service (cost) Models</a:t>
            </a:r>
            <a:r>
              <a:rPr lang="en-US" dirty="0"/>
              <a:t>”</a:t>
            </a:r>
            <a:br>
              <a:rPr lang="en-US" dirty="0"/>
            </a:br>
            <a:endParaRPr lang="en-US" b="1" i="1" dirty="0">
              <a:solidFill>
                <a:srgbClr val="7030A0"/>
              </a:solidFill>
            </a:endParaRPr>
          </a:p>
        </p:txBody>
      </p:sp>
      <p:pic>
        <p:nvPicPr>
          <p:cNvPr id="1030" name="Picture 6" descr="http://waypointanalytics.org/wp-content/uploads/2013/03/Wha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85415"/>
            <a:ext cx="10266984" cy="547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61750" y="4901514"/>
            <a:ext cx="325478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1. (Team) </a:t>
            </a:r>
            <a:r>
              <a:rPr lang="en-US" sz="2400" b="1" i="1" dirty="0">
                <a:solidFill>
                  <a:srgbClr val="7030A0"/>
                </a:solidFill>
              </a:rPr>
              <a:t>Enterprise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1600" b="1" dirty="0">
                <a:solidFill>
                  <a:srgbClr val="002060"/>
                </a:solidFill>
              </a:rPr>
              <a:t>1-5%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15919" y="3660042"/>
            <a:ext cx="293267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2.----- </a:t>
            </a:r>
            <a:r>
              <a:rPr lang="en-US" sz="2400" b="1" dirty="0">
                <a:solidFill>
                  <a:srgbClr val="002060"/>
                </a:solidFill>
              </a:rPr>
              <a:t>Standard </a:t>
            </a:r>
            <a:r>
              <a:rPr lang="en-US" sz="1600" b="1" dirty="0">
                <a:solidFill>
                  <a:srgbClr val="002060"/>
                </a:solidFill>
              </a:rPr>
              <a:t>19-15%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48589" y="2652584"/>
            <a:ext cx="5033320" cy="61555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4. Minnows: Wholetail Service-cost Model </a:t>
            </a:r>
            <a:r>
              <a:rPr lang="en-US" sz="1600" b="1" dirty="0">
                <a:solidFill>
                  <a:srgbClr val="002060"/>
                </a:solidFill>
              </a:rPr>
              <a:t>40-80%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79079" y="3798541"/>
            <a:ext cx="3180273" cy="646331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Lose-Lose to Win-Win </a:t>
            </a:r>
            <a:r>
              <a:rPr lang="en-US" sz="1400" b="1" dirty="0">
                <a:solidFill>
                  <a:srgbClr val="002060"/>
                </a:solidFill>
              </a:rPr>
              <a:t>1-3%</a:t>
            </a:r>
          </a:p>
          <a:p>
            <a:r>
              <a:rPr lang="en-US" b="1" dirty="0">
                <a:solidFill>
                  <a:srgbClr val="002060"/>
                </a:solidFill>
                <a:sym typeface="Wingdings" panose="05000000000000000000" pitchFamily="2" charset="2"/>
              </a:rPr>
              <a:t> </a:t>
            </a:r>
            <a:r>
              <a:rPr lang="en-US" b="1" dirty="0">
                <a:solidFill>
                  <a:srgbClr val="002060"/>
                </a:solidFill>
              </a:rPr>
              <a:t>Enterprise or Standard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82254" y="4326944"/>
            <a:ext cx="3879783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(3. Direct Brokerage: Division; Rep(s)?)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15919" y="1608641"/>
            <a:ext cx="330090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002060"/>
                </a:solidFill>
              </a:rPr>
              <a:t>(Customer Niche Clusters?)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FCF9AB-1315-4F4D-B71A-D5CA556A6D5D}" type="slidenum">
              <a:rPr lang="en-US" smtClean="0"/>
              <a:t>18</a:t>
            </a:fld>
            <a:endParaRPr lang="en-US" dirty="0"/>
          </a:p>
        </p:txBody>
      </p:sp>
      <p:sp>
        <p:nvSpPr>
          <p:cNvPr id="11" name="Left Arrow 10"/>
          <p:cNvSpPr/>
          <p:nvPr/>
        </p:nvSpPr>
        <p:spPr>
          <a:xfrm>
            <a:off x="11105184" y="4568974"/>
            <a:ext cx="618243" cy="43247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3751997" y="1919952"/>
            <a:ext cx="573206" cy="4968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325203" y="2183642"/>
            <a:ext cx="2061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Peak internal Profits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167378" y="5066660"/>
            <a:ext cx="20246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Tail-end sums to P&amp;L’s</a:t>
            </a:r>
          </a:p>
          <a:p>
            <a:r>
              <a:rPr lang="en-US" sz="1600" i="1" dirty="0"/>
              <a:t>Operating profit.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85391" y="5409531"/>
            <a:ext cx="44796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(See slides on “Enterprise Selling Model” at the end)</a:t>
            </a:r>
          </a:p>
        </p:txBody>
      </p:sp>
    </p:spTree>
    <p:extLst>
      <p:ext uri="{BB962C8B-B14F-4D97-AF65-F5344CB8AC3E}">
        <p14:creationId xmlns:p14="http://schemas.microsoft.com/office/powerpoint/2010/main" val="16107684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35BC4-DCC7-45EA-A580-B173F55D2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Jan-San-Channel Players Assumptions: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71BFF3-F560-486D-BB4D-8ED4DC45C4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Many Brands must create digital connections to B2B end-users</a:t>
            </a:r>
          </a:p>
          <a:p>
            <a:pPr lvl="1"/>
            <a:r>
              <a:rPr lang="en-US" dirty="0"/>
              <a:t>AMZ? Or, “vertical marketplaces” that out niche AMZ’s “everything”?</a:t>
            </a:r>
          </a:p>
          <a:p>
            <a:pPr lvl="1"/>
            <a:r>
              <a:rPr lang="en-US" dirty="0"/>
              <a:t>SKU analytics to unbundle, re-bundle channel and business models? </a:t>
            </a:r>
          </a:p>
          <a:p>
            <a:r>
              <a:rPr lang="en-US" dirty="0"/>
              <a:t>How many wholesalers/distributors will: fade, fold, sell? </a:t>
            </a:r>
          </a:p>
          <a:p>
            <a:pPr lvl="1"/>
            <a:r>
              <a:rPr lang="en-US" dirty="0"/>
              <a:t>Historic stats: process change wipes out 85% of old model players. </a:t>
            </a:r>
          </a:p>
          <a:p>
            <a:pPr lvl="1"/>
            <a:r>
              <a:rPr lang="en-US" dirty="0"/>
              <a:t>3% of mature businesses are perpetual innovators: “Gazelles”</a:t>
            </a:r>
          </a:p>
          <a:p>
            <a:r>
              <a:rPr lang="en-US" dirty="0"/>
              <a:t>Ambitious wholesalers, distributors both need to:</a:t>
            </a:r>
          </a:p>
          <a:p>
            <a:pPr lvl="1"/>
            <a:r>
              <a:rPr lang="en-US" dirty="0"/>
              <a:t>Do a customer-profitability renewal and partner top 5% </a:t>
            </a:r>
          </a:p>
          <a:p>
            <a:pPr lvl="1"/>
            <a:r>
              <a:rPr lang="en-US" dirty="0"/>
              <a:t>Then, start failing/learning forward to e-beat legacy competitors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126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D4548-54D4-40F8-957E-A73EC1AF3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(</a:t>
            </a:r>
            <a:r>
              <a:rPr lang="en-US" i="1" dirty="0"/>
              <a:t>Questions to Live Into</a:t>
            </a:r>
            <a:r>
              <a:rPr lang="en-US" dirty="0"/>
              <a:t>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3F980E-C088-44FB-8521-85560AC7E1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 Business as usual ideas; i.e., best practices, fine-tune past</a:t>
            </a:r>
          </a:p>
          <a:p>
            <a:r>
              <a:rPr lang="en-US" dirty="0"/>
              <a:t>Seizing a </a:t>
            </a:r>
            <a:r>
              <a:rPr lang="en-US" b="1" i="1" dirty="0">
                <a:solidFill>
                  <a:srgbClr val="FF0000"/>
                </a:solidFill>
              </a:rPr>
              <a:t>Paradigm change: end-user, digital-value creation</a:t>
            </a:r>
            <a:endParaRPr lang="en-US" dirty="0"/>
          </a:p>
          <a:p>
            <a:r>
              <a:rPr lang="en-US" b="1" i="1" dirty="0">
                <a:solidFill>
                  <a:srgbClr val="C00000"/>
                </a:solidFill>
              </a:rPr>
              <a:t>Back-Cast</a:t>
            </a:r>
            <a:r>
              <a:rPr lang="en-US" dirty="0"/>
              <a:t> Amazon Business 2022? Defend? Beat regulars?</a:t>
            </a:r>
          </a:p>
          <a:p>
            <a:r>
              <a:rPr lang="en-US" dirty="0"/>
              <a:t>Be like Digital Disruptors: </a:t>
            </a:r>
            <a:r>
              <a:rPr lang="en-US" b="1" i="1" dirty="0">
                <a:solidFill>
                  <a:srgbClr val="C00000"/>
                </a:solidFill>
              </a:rPr>
              <a:t>Business (channel) Model Innovations?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Omnichannel Imperative</a:t>
            </a:r>
          </a:p>
          <a:p>
            <a:pPr lvl="1"/>
            <a:r>
              <a:rPr lang="en-US" dirty="0"/>
              <a:t>Fewer, better e-selling Reps for B2B Millennial buyers?</a:t>
            </a:r>
          </a:p>
          <a:p>
            <a:pPr lvl="2"/>
            <a:r>
              <a:rPr lang="en-US" dirty="0"/>
              <a:t>‘80’s: drug-wholesale transformation including reps  </a:t>
            </a:r>
          </a:p>
          <a:p>
            <a:r>
              <a:rPr lang="en-US" dirty="0"/>
              <a:t>Why - Showrooming, Webrooming and Clone-SKUs – Win?</a:t>
            </a:r>
          </a:p>
          <a:p>
            <a:r>
              <a:rPr lang="en-US" dirty="0"/>
              <a:t>Solve Cross-Subsidies within your channel before going digital?  </a:t>
            </a:r>
          </a:p>
        </p:txBody>
      </p:sp>
    </p:spTree>
    <p:extLst>
      <p:ext uri="{BB962C8B-B14F-4D97-AF65-F5344CB8AC3E}">
        <p14:creationId xmlns:p14="http://schemas.microsoft.com/office/powerpoint/2010/main" val="10007593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760CC-D96F-4A65-9274-471F6CAAAD1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78720" y="-211016"/>
            <a:ext cx="6065820" cy="1325563"/>
          </a:xfrm>
        </p:spPr>
        <p:txBody>
          <a:bodyPr/>
          <a:lstStyle/>
          <a:p>
            <a:r>
              <a:rPr lang="en-US" dirty="0"/>
              <a:t>Not SEO Web-Selling!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6C0617-602A-4646-8D90-86C4883AC4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9885"/>
            <a:ext cx="7099980" cy="35795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C258610-B7C0-442D-96AD-D4F6C7FE9A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69010"/>
            <a:ext cx="12101482" cy="2288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24BB99-744F-41ED-B61C-56E69D951A91}"/>
              </a:ext>
            </a:extLst>
          </p:cNvPr>
          <p:cNvSpPr txBox="1"/>
          <p:nvPr/>
        </p:nvSpPr>
        <p:spPr>
          <a:xfrm>
            <a:off x="7190498" y="1330843"/>
            <a:ext cx="500150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$300MM Distributor’s Web Division:</a:t>
            </a:r>
          </a:p>
          <a:p>
            <a:pPr marL="342900" indent="-342900">
              <a:buAutoNum type="arabicPeriod"/>
            </a:pPr>
            <a:r>
              <a:rPr lang="en-US" sz="2400" dirty="0"/>
              <a:t>Doubled (new) customers</a:t>
            </a:r>
          </a:p>
          <a:p>
            <a:pPr marL="342900" indent="-342900">
              <a:buAutoNum type="arabicPeriod"/>
            </a:pPr>
            <a:r>
              <a:rPr lang="en-US" sz="2400" dirty="0"/>
              <a:t>Bottom 81% of customers</a:t>
            </a:r>
          </a:p>
          <a:p>
            <a:pPr marL="342900" indent="-342900">
              <a:buAutoNum type="arabicPeriod"/>
            </a:pPr>
            <a:r>
              <a:rPr lang="en-US" sz="2400" dirty="0"/>
              <a:t>4.8% of GP$s; 26.2% invoices</a:t>
            </a:r>
          </a:p>
          <a:p>
            <a:pPr marL="342900" indent="-342900">
              <a:buAutoNum type="arabicPeriod"/>
            </a:pPr>
            <a:r>
              <a:rPr lang="en-US" sz="2400" dirty="0"/>
              <a:t>Lost (9.8MM)</a:t>
            </a:r>
          </a:p>
          <a:p>
            <a:pPr marL="342900" indent="-342900">
              <a:buAutoNum type="arabicPeriod"/>
            </a:pPr>
            <a:r>
              <a:rPr lang="en-US" sz="2400" dirty="0"/>
              <a:t>Not AMZ’s low-cost + clickstream</a:t>
            </a:r>
          </a:p>
          <a:p>
            <a:pPr marL="342900" indent="-342900">
              <a:buAutoNum type="arabicPeriod"/>
            </a:pPr>
            <a:r>
              <a:rPr lang="en-US" sz="2400" dirty="0"/>
              <a:t>Opportunity cost with </a:t>
            </a:r>
            <a:r>
              <a:rPr lang="en-US" sz="2400" dirty="0" err="1"/>
              <a:t>Bigs</a:t>
            </a:r>
            <a:r>
              <a:rPr lang="en-US" sz="2400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5902405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2C00804-A928-4E98-8613-6A8DC131F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Cross-Docking Utility for Fat-Head SKUs?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EF7B3C-180B-4700-915D-9BF7222E1D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Like Ikea, it is a supply-chain, integrative business-model</a:t>
            </a:r>
          </a:p>
          <a:p>
            <a:r>
              <a:rPr lang="en-US" dirty="0"/>
              <a:t>Combines:</a:t>
            </a:r>
          </a:p>
          <a:p>
            <a:pPr lvl="1"/>
            <a:r>
              <a:rPr lang="en-US" dirty="0" err="1">
                <a:sym typeface="Wingdings" panose="05000000000000000000" pitchFamily="2" charset="2"/>
              </a:rPr>
              <a:t>CoLinx</a:t>
            </a:r>
            <a:r>
              <a:rPr lang="en-US" dirty="0">
                <a:sym typeface="Wingdings" panose="05000000000000000000" pitchFamily="2" charset="2"/>
              </a:rPr>
              <a:t>: 3PL factory coop with no data-sharing </a:t>
            </a:r>
          </a:p>
          <a:p>
            <a:pPr lvl="1"/>
            <a:r>
              <a:rPr lang="en-US" dirty="0" err="1">
                <a:sym typeface="Wingdings" panose="05000000000000000000" pitchFamily="2" charset="2"/>
              </a:rPr>
              <a:t>PTPlace</a:t>
            </a:r>
            <a:r>
              <a:rPr lang="en-US" dirty="0">
                <a:sym typeface="Wingdings" panose="05000000000000000000" pitchFamily="2" charset="2"/>
              </a:rPr>
              <a:t>: </a:t>
            </a:r>
            <a:r>
              <a:rPr lang="en-US" dirty="0" err="1">
                <a:sym typeface="Wingdings" panose="05000000000000000000" pitchFamily="2" charset="2"/>
              </a:rPr>
              <a:t>Colinx’s</a:t>
            </a:r>
            <a:r>
              <a:rPr lang="en-US" dirty="0">
                <a:sym typeface="Wingdings" panose="05000000000000000000" pitchFamily="2" charset="2"/>
              </a:rPr>
              <a:t> companion Order Entry Site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Jet.com dynamic pricing for cases-on-the-way (or in-stock)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Dead-net pricing with fintech payment (distributors would backhaul)</a:t>
            </a:r>
          </a:p>
          <a:p>
            <a:pPr lvl="1"/>
            <a:r>
              <a:rPr lang="en-US" dirty="0"/>
              <a:t>Cross-Dock pre-ordered cases/skids </a:t>
            </a:r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Or, what will AMZ invent? “The Everything Store” is “relentless”</a:t>
            </a:r>
          </a:p>
          <a:p>
            <a:pPr marL="457200" lvl="1" indent="0">
              <a:buNone/>
            </a:pPr>
            <a:r>
              <a:rPr lang="en-US" i="1" dirty="0">
                <a:sym typeface="Wingdings" panose="05000000000000000000" pitchFamily="2" charset="2"/>
              </a:rPr>
              <a:t>    “Bartering different containers of commodities globally”  Jeff Bezos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9735868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B2115-89CD-442D-B209-4F83F7855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Closing Thoughts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AB19EA-F9B3-4D55-8731-131C13AD1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AMZ-Biz and/or Direct and X-Docking sellers will skim cream    </a:t>
            </a:r>
          </a:p>
          <a:p>
            <a:r>
              <a:rPr lang="en-US" dirty="0"/>
              <a:t>Traditional Field Sales Model will fade</a:t>
            </a:r>
          </a:p>
          <a:p>
            <a:pPr lvl="1"/>
            <a:r>
              <a:rPr lang="en-US" dirty="0"/>
              <a:t>Customer-centric (not rep-centric) BMI necessity </a:t>
            </a:r>
          </a:p>
          <a:p>
            <a:pPr lvl="1"/>
            <a:r>
              <a:rPr lang="en-US" dirty="0"/>
              <a:t>Your e-selling-reps vision? Fewer, better, higher-info, e-interacting?</a:t>
            </a:r>
          </a:p>
          <a:p>
            <a:r>
              <a:rPr lang="en-US" dirty="0"/>
              <a:t>Get Service-cost analytics to:</a:t>
            </a:r>
          </a:p>
          <a:p>
            <a:pPr marL="457200" lvl="1" indent="0">
              <a:buNone/>
            </a:pPr>
            <a:r>
              <a:rPr lang="en-US" dirty="0"/>
              <a:t>Partner best customers, fix losers</a:t>
            </a:r>
          </a:p>
          <a:p>
            <a:pPr marL="457200" lvl="1" indent="0">
              <a:buNone/>
            </a:pPr>
            <a:r>
              <a:rPr lang="en-US" dirty="0"/>
              <a:t>And, unbundle, re-bundle new models</a:t>
            </a:r>
          </a:p>
          <a:p>
            <a:r>
              <a:rPr lang="en-US" dirty="0"/>
              <a:t>Live and Experiment into the Right Questions </a:t>
            </a:r>
          </a:p>
          <a:p>
            <a:r>
              <a:rPr lang="en-US" dirty="0"/>
              <a:t>Would welcome follow-up, in-depth webinars (?)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2248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FDCFAE8-7255-4FE2-A17B-2344A97B6B6C}"/>
              </a:ext>
            </a:extLst>
          </p:cNvPr>
          <p:cNvSpPr txBox="1"/>
          <p:nvPr/>
        </p:nvSpPr>
        <p:spPr>
          <a:xfrm>
            <a:off x="3391786" y="2413591"/>
            <a:ext cx="63370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	  Questions</a:t>
            </a:r>
          </a:p>
          <a:p>
            <a:r>
              <a:rPr lang="en-US" sz="5400" dirty="0"/>
              <a:t>Extra Support Slides</a:t>
            </a:r>
          </a:p>
        </p:txBody>
      </p:sp>
    </p:spTree>
    <p:extLst>
      <p:ext uri="{BB962C8B-B14F-4D97-AF65-F5344CB8AC3E}">
        <p14:creationId xmlns:p14="http://schemas.microsoft.com/office/powerpoint/2010/main" val="22390712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CB1DB-FBB4-4834-A842-CFAEA9747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65" y="365125"/>
            <a:ext cx="11979965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                 AMZ’s Value-Chain </a:t>
            </a:r>
            <a:r>
              <a:rPr lang="en-US" b="1" i="1" u="sng" dirty="0">
                <a:solidFill>
                  <a:srgbClr val="C00000"/>
                </a:solidFill>
              </a:rPr>
              <a:t>Platforms</a:t>
            </a:r>
            <a:r>
              <a:rPr lang="en-US" b="1" dirty="0">
                <a:solidFill>
                  <a:srgbClr val="C00000"/>
                </a:solidFill>
              </a:rPr>
              <a:t>:  </a:t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b="1" dirty="0">
                <a:solidFill>
                  <a:srgbClr val="C00000"/>
                </a:solidFill>
              </a:rPr>
              <a:t>         </a:t>
            </a:r>
            <a:r>
              <a:rPr lang="en-US" sz="3000" dirty="0"/>
              <a:t>Unique, Critical-Mass, Aggressively-Evolving, Digital-Scaling </a:t>
            </a:r>
            <a:r>
              <a:rPr lang="en-US" sz="3000" b="1" i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4E0458-980F-4332-981D-10B535B951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u="sng" dirty="0">
                <a:solidFill>
                  <a:srgbClr val="7030A0"/>
                </a:solidFill>
              </a:rPr>
              <a:t>Prime Members</a:t>
            </a:r>
            <a:r>
              <a:rPr lang="en-US" dirty="0"/>
              <a:t>. </a:t>
            </a:r>
            <a:r>
              <a:rPr lang="en-US" sz="2400" dirty="0"/>
              <a:t>(“sanity check”; 500+ metrics)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Own best 60% of US households + </a:t>
            </a:r>
            <a:r>
              <a:rPr lang="en-US" i="1" dirty="0">
                <a:solidFill>
                  <a:srgbClr val="7030A0"/>
                </a:solidFill>
              </a:rPr>
              <a:t>Clickstream-Fuel, Virtuous Cycle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AI Bots do 30% More-Selling and Improving! </a:t>
            </a:r>
            <a:r>
              <a:rPr lang="en-US" i="1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u="sng" dirty="0">
                <a:solidFill>
                  <a:srgbClr val="7030A0"/>
                </a:solidFill>
              </a:rPr>
              <a:t>Marketplace</a:t>
            </a:r>
            <a:r>
              <a:rPr lang="en-US" dirty="0">
                <a:solidFill>
                  <a:srgbClr val="7030A0"/>
                </a:solidFill>
              </a:rPr>
              <a:t>:</a:t>
            </a:r>
            <a:r>
              <a:rPr lang="en-US" dirty="0"/>
              <a:t> 2MM; 450MM SKUs; 100% (redundant) fill-rates. </a:t>
            </a:r>
          </a:p>
          <a:p>
            <a:pPr marL="457200" lvl="1" indent="0">
              <a:buNone/>
            </a:pPr>
            <a:r>
              <a:rPr lang="en-US" b="1" i="1" dirty="0">
                <a:solidFill>
                  <a:srgbClr val="C00000"/>
                </a:solidFill>
              </a:rPr>
              <a:t>    (AMZ-BIZ going for Long-Tail SKUs and 100% B2B, next-gen buyers)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Best </a:t>
            </a:r>
            <a:r>
              <a:rPr lang="en-US" u="sng" dirty="0">
                <a:solidFill>
                  <a:srgbClr val="7030A0"/>
                </a:solidFill>
              </a:rPr>
              <a:t>Web Site </a:t>
            </a:r>
            <a:r>
              <a:rPr lang="en-US" dirty="0"/>
              <a:t>experience (most easily copied)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JIT, </a:t>
            </a:r>
            <a:r>
              <a:rPr lang="en-US" u="sng" dirty="0">
                <a:solidFill>
                  <a:srgbClr val="7030A0"/>
                </a:solidFill>
              </a:rPr>
              <a:t>Product Info</a:t>
            </a:r>
            <a:r>
              <a:rPr lang="en-US" dirty="0">
                <a:solidFill>
                  <a:srgbClr val="7030A0"/>
                </a:solidFill>
              </a:rPr>
              <a:t>: 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Resellers: curate SKUs (x) dynamic pricing for commodities and oddities </a:t>
            </a:r>
            <a:endParaRPr lang="en-US" b="1" i="1" dirty="0"/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Reviews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b="1" i="1" dirty="0">
                <a:solidFill>
                  <a:srgbClr val="7030A0"/>
                </a:solidFill>
              </a:rPr>
              <a:t>Video, Content Mgt. </a:t>
            </a:r>
            <a:r>
              <a:rPr lang="en-US" b="1" i="1" u="sng" dirty="0">
                <a:solidFill>
                  <a:srgbClr val="7030A0"/>
                </a:solidFill>
              </a:rPr>
              <a:t>war</a:t>
            </a:r>
            <a:r>
              <a:rPr lang="en-US" b="1" i="1" dirty="0">
                <a:solidFill>
                  <a:srgbClr val="7030A0"/>
                </a:solidFill>
              </a:rPr>
              <a:t> amongst brands by 2020  </a:t>
            </a:r>
          </a:p>
        </p:txBody>
      </p:sp>
      <p:sp>
        <p:nvSpPr>
          <p:cNvPr id="4" name="Arrow: Up-Down 3">
            <a:extLst>
              <a:ext uri="{FF2B5EF4-FFF2-40B4-BE49-F238E27FC236}">
                <a16:creationId xmlns:a16="http://schemas.microsoft.com/office/drawing/2014/main" id="{D2A55BDC-9F62-4F28-AC0E-A6FFF6CE6F38}"/>
              </a:ext>
            </a:extLst>
          </p:cNvPr>
          <p:cNvSpPr/>
          <p:nvPr/>
        </p:nvSpPr>
        <p:spPr>
          <a:xfrm>
            <a:off x="838200" y="2349796"/>
            <a:ext cx="287079" cy="51036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469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9ABFD-CAAF-4400-9578-32541F879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AMZ Platforms (2)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1AC17-85FE-45EB-927A-22E62D8121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5.  </a:t>
            </a:r>
            <a:r>
              <a:rPr lang="en-US" u="sng" dirty="0">
                <a:solidFill>
                  <a:srgbClr val="7030A0"/>
                </a:solidFill>
              </a:rPr>
              <a:t>Fulfillment by Amazon (FBA</a:t>
            </a:r>
            <a:r>
              <a:rPr lang="en-US" dirty="0">
                <a:solidFill>
                  <a:srgbClr val="7030A0"/>
                </a:solidFill>
              </a:rPr>
              <a:t>): </a:t>
            </a:r>
            <a:r>
              <a:rPr lang="en-US" dirty="0"/>
              <a:t>low-cost; execution; scalable</a:t>
            </a:r>
          </a:p>
          <a:p>
            <a:pPr marL="514350" indent="-514350">
              <a:buAutoNum type="arabicPeriod" startAt="6"/>
            </a:pPr>
            <a:r>
              <a:rPr lang="en-US" u="sng" dirty="0">
                <a:solidFill>
                  <a:srgbClr val="7030A0"/>
                </a:solidFill>
              </a:rPr>
              <a:t>Last-mile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metrics (+) Innovations (</a:t>
            </a:r>
            <a:r>
              <a:rPr lang="en-US" b="1" i="1" u="sng" dirty="0">
                <a:solidFill>
                  <a:srgbClr val="C00000"/>
                </a:solidFill>
              </a:rPr>
              <a:t>SWA</a:t>
            </a:r>
            <a:r>
              <a:rPr lang="en-US" dirty="0"/>
              <a:t>, drones, etc.)  </a:t>
            </a:r>
          </a:p>
          <a:p>
            <a:pPr lvl="1"/>
            <a:r>
              <a:rPr lang="en-US" dirty="0"/>
              <a:t>Home Depot’s pre-emptive 170 new DCs? 40: flatbeds to job sites (?) </a:t>
            </a:r>
          </a:p>
          <a:p>
            <a:pPr marL="0" indent="0">
              <a:buNone/>
            </a:pPr>
            <a:r>
              <a:rPr lang="en-US" dirty="0">
                <a:solidFill>
                  <a:srgbClr val="7030A0"/>
                </a:solidFill>
              </a:rPr>
              <a:t>7.   </a:t>
            </a:r>
            <a:r>
              <a:rPr lang="en-US" u="sng" dirty="0">
                <a:solidFill>
                  <a:srgbClr val="7030A0"/>
                </a:solidFill>
              </a:rPr>
              <a:t>Global Supply Chain </a:t>
            </a:r>
            <a:r>
              <a:rPr lang="en-US" dirty="0"/>
              <a:t>for All </a:t>
            </a:r>
            <a:r>
              <a:rPr lang="en-US" dirty="0">
                <a:sym typeface="Wingdings" panose="05000000000000000000" pitchFamily="2" charset="2"/>
              </a:rPr>
              <a:t> AMZ Basics + </a:t>
            </a:r>
            <a:r>
              <a:rPr lang="en-US" i="1" u="sng" dirty="0">
                <a:solidFill>
                  <a:srgbClr val="C00000"/>
                </a:solidFill>
                <a:sym typeface="Wingdings" panose="05000000000000000000" pitchFamily="2" charset="2"/>
              </a:rPr>
              <a:t>Accelerator </a:t>
            </a:r>
            <a:r>
              <a:rPr lang="en-US" dirty="0">
                <a:sym typeface="Wingdings" panose="05000000000000000000" pitchFamily="2" charset="2"/>
              </a:rPr>
              <a:t>(</a:t>
            </a:r>
            <a:r>
              <a:rPr lang="en-US" b="1" i="1" dirty="0" err="1">
                <a:solidFill>
                  <a:srgbClr val="7030A0"/>
                </a:solidFill>
                <a:sym typeface="Wingdings" panose="05000000000000000000" pitchFamily="2" charset="2"/>
              </a:rPr>
              <a:t>Wyze</a:t>
            </a:r>
            <a:r>
              <a:rPr lang="en-US" b="1" i="1" dirty="0">
                <a:solidFill>
                  <a:srgbClr val="7030A0"/>
                </a:solidFill>
                <a:sym typeface="Wingdings" panose="05000000000000000000" pitchFamily="2" charset="2"/>
              </a:rPr>
              <a:t> Labs)  </a:t>
            </a:r>
            <a:endParaRPr lang="en-US" b="1" i="1" dirty="0">
              <a:solidFill>
                <a:srgbClr val="7030A0"/>
              </a:solidFill>
            </a:endParaRPr>
          </a:p>
          <a:p>
            <a:pPr marL="514350" indent="-514350">
              <a:buAutoNum type="arabicPeriod" startAt="8"/>
            </a:pPr>
            <a:r>
              <a:rPr lang="en-US" b="1" i="1" u="sng" dirty="0">
                <a:solidFill>
                  <a:srgbClr val="7030A0"/>
                </a:solidFill>
              </a:rPr>
              <a:t>AWS: </a:t>
            </a:r>
            <a:r>
              <a:rPr lang="en-US" dirty="0"/>
              <a:t>standalone platform biz. </a:t>
            </a:r>
          </a:p>
          <a:p>
            <a:pPr lvl="1"/>
            <a:r>
              <a:rPr lang="en-US" dirty="0"/>
              <a:t>Co-Creating cloud commerce with startups. 5G streamer (Netflix) </a:t>
            </a:r>
          </a:p>
          <a:p>
            <a:pPr lvl="1"/>
            <a:r>
              <a:rPr lang="en-US" b="1" dirty="0"/>
              <a:t>Engine </a:t>
            </a:r>
            <a:r>
              <a:rPr lang="en-US" dirty="0"/>
              <a:t>for: AMZ platforms; Washington Post; Whole Foods </a:t>
            </a: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b="1" i="1" dirty="0">
                <a:solidFill>
                  <a:srgbClr val="C00000"/>
                </a:solidFill>
                <a:sym typeface="Wingdings" panose="05000000000000000000" pitchFamily="2" charset="2"/>
              </a:rPr>
              <a:t>Platform APIs</a:t>
            </a:r>
            <a:endParaRPr lang="en-US" b="1" i="1" dirty="0">
              <a:solidFill>
                <a:srgbClr val="C00000"/>
              </a:solidFill>
            </a:endParaRPr>
          </a:p>
          <a:p>
            <a:pPr lvl="1"/>
            <a:r>
              <a:rPr lang="en-US" b="1" dirty="0"/>
              <a:t>Workarounds</a:t>
            </a:r>
            <a:r>
              <a:rPr lang="en-US" dirty="0"/>
              <a:t>: MRO spend; Partners/Tires; doctors; pharmacists; ???</a:t>
            </a:r>
          </a:p>
          <a:p>
            <a:pPr marL="0" indent="0">
              <a:buNone/>
            </a:pPr>
            <a:r>
              <a:rPr lang="en-US" dirty="0"/>
              <a:t>9.  </a:t>
            </a:r>
            <a:r>
              <a:rPr lang="en-US" u="sng" dirty="0">
                <a:solidFill>
                  <a:srgbClr val="7030A0"/>
                </a:solidFill>
              </a:rPr>
              <a:t>Alexa….</a:t>
            </a:r>
            <a:r>
              <a:rPr lang="en-US" u="sng" dirty="0"/>
              <a:t>Voice Commerce;</a:t>
            </a:r>
            <a:r>
              <a:rPr lang="en-US" dirty="0"/>
              <a:t> IoT, </a:t>
            </a:r>
            <a:r>
              <a:rPr lang="en-US" b="1" i="1" dirty="0">
                <a:solidFill>
                  <a:srgbClr val="C00000"/>
                </a:solidFill>
              </a:rPr>
              <a:t>smart</a:t>
            </a:r>
            <a:r>
              <a:rPr lang="en-US" dirty="0"/>
              <a:t>-home and office</a:t>
            </a:r>
          </a:p>
          <a:p>
            <a:pPr marL="0" indent="0">
              <a:buNone/>
            </a:pPr>
            <a:r>
              <a:rPr lang="en-US" dirty="0"/>
              <a:t>10. </a:t>
            </a:r>
            <a:r>
              <a:rPr lang="en-US" i="1" u="sng" dirty="0"/>
              <a:t>5G video APIs</a:t>
            </a:r>
            <a:r>
              <a:rPr lang="en-US" dirty="0"/>
              <a:t>; Reward Pts; FinTech; Loans; </a:t>
            </a:r>
          </a:p>
        </p:txBody>
      </p:sp>
    </p:spTree>
    <p:extLst>
      <p:ext uri="{BB962C8B-B14F-4D97-AF65-F5344CB8AC3E}">
        <p14:creationId xmlns:p14="http://schemas.microsoft.com/office/powerpoint/2010/main" val="12371976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66A54E3-53E7-46B7-89AB-586A20C82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640" y="-55348"/>
            <a:ext cx="11615608" cy="1325563"/>
          </a:xfrm>
        </p:spPr>
        <p:txBody>
          <a:bodyPr/>
          <a:lstStyle/>
          <a:p>
            <a:r>
              <a:rPr lang="en-US" dirty="0"/>
              <a:t>     Your - Pull, JIT, Cloud Supply Chain – Strategy?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514A32-DADC-4C31-9930-6A210E75E7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80" y="1143627"/>
            <a:ext cx="9282896" cy="55772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E3AFAD7-02A2-402C-92AD-C9FE379CD8EE}"/>
              </a:ext>
            </a:extLst>
          </p:cNvPr>
          <p:cNvSpPr txBox="1"/>
          <p:nvPr/>
        </p:nvSpPr>
        <p:spPr>
          <a:xfrm>
            <a:off x="9770427" y="2007525"/>
            <a:ext cx="242157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u="sng" dirty="0">
                <a:solidFill>
                  <a:srgbClr val="C00000"/>
                </a:solidFill>
              </a:rPr>
              <a:t>Vision Stages:</a:t>
            </a:r>
          </a:p>
          <a:p>
            <a:endParaRPr lang="en-US" sz="2400" b="1" i="1" u="sng" dirty="0">
              <a:solidFill>
                <a:srgbClr val="C00000"/>
              </a:solidFill>
            </a:endParaRPr>
          </a:p>
          <a:p>
            <a:r>
              <a:rPr lang="en-US" sz="2000" dirty="0"/>
              <a:t>1</a:t>
            </a:r>
            <a:r>
              <a:rPr lang="en-US" sz="2000" b="1" i="1" dirty="0"/>
              <a:t>. Better web site!?</a:t>
            </a:r>
          </a:p>
          <a:p>
            <a:endParaRPr lang="en-US" sz="2000" dirty="0"/>
          </a:p>
          <a:p>
            <a:r>
              <a:rPr lang="en-US" sz="2000" dirty="0"/>
              <a:t>2. Customer-back,      digital value tools</a:t>
            </a:r>
          </a:p>
          <a:p>
            <a:endParaRPr lang="en-US" sz="2000" dirty="0"/>
          </a:p>
          <a:p>
            <a:r>
              <a:rPr lang="en-US" sz="2000" i="1" dirty="0"/>
              <a:t>3. Rethink business in the Cloud from Millennials’ phone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1FB95B-F7C1-4766-8AE6-62798C7D912E}"/>
              </a:ext>
            </a:extLst>
          </p:cNvPr>
          <p:cNvSpPr txBox="1"/>
          <p:nvPr/>
        </p:nvSpPr>
        <p:spPr>
          <a:xfrm>
            <a:off x="1085963" y="6488668"/>
            <a:ext cx="978635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Digital, Interactive, Real-Time, Cognitive, JIT-Pull Demand, Paperless, </a:t>
            </a:r>
            <a:r>
              <a:rPr lang="en-US" b="1" i="1" dirty="0"/>
              <a:t>People Expertise as needed 24/7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9F3A16-B7EE-4BEC-94AA-E83359462006}"/>
              </a:ext>
            </a:extLst>
          </p:cNvPr>
          <p:cNvSpPr txBox="1"/>
          <p:nvPr/>
        </p:nvSpPr>
        <p:spPr>
          <a:xfrm>
            <a:off x="106017" y="2007525"/>
            <a:ext cx="9589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Product</a:t>
            </a:r>
          </a:p>
          <a:p>
            <a:r>
              <a:rPr lang="en-US" dirty="0"/>
              <a:t>Push</a:t>
            </a:r>
          </a:p>
          <a:p>
            <a:r>
              <a:rPr lang="en-US" dirty="0"/>
              <a:t>Load Up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7923F5-AE48-42BC-ADA7-AF7CBB032885}"/>
              </a:ext>
            </a:extLst>
          </p:cNvPr>
          <p:cNvSpPr txBox="1"/>
          <p:nvPr/>
        </p:nvSpPr>
        <p:spPr>
          <a:xfrm flipH="1">
            <a:off x="30272" y="4799890"/>
            <a:ext cx="1110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Customer</a:t>
            </a:r>
          </a:p>
          <a:p>
            <a:r>
              <a:rPr lang="en-US" dirty="0"/>
              <a:t>Pull, JIT</a:t>
            </a:r>
          </a:p>
        </p:txBody>
      </p:sp>
    </p:spTree>
    <p:extLst>
      <p:ext uri="{BB962C8B-B14F-4D97-AF65-F5344CB8AC3E}">
        <p14:creationId xmlns:p14="http://schemas.microsoft.com/office/powerpoint/2010/main" val="17794474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138377-BC78-442A-A49A-478B796412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51" y="0"/>
            <a:ext cx="11059298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B8F3188-6B6A-43C8-8D0C-8584A049D791}"/>
              </a:ext>
            </a:extLst>
          </p:cNvPr>
          <p:cNvSpPr txBox="1"/>
          <p:nvPr/>
        </p:nvSpPr>
        <p:spPr>
          <a:xfrm>
            <a:off x="1669446" y="1451276"/>
            <a:ext cx="755961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u="sng" dirty="0"/>
              <a:t>3-19-19</a:t>
            </a:r>
            <a:r>
              <a:rPr lang="en-US" sz="3000" u="sng" dirty="0"/>
              <a:t>: Marketplace Pulse Report</a:t>
            </a:r>
          </a:p>
          <a:p>
            <a:r>
              <a:rPr lang="en-US" sz="3000" dirty="0"/>
              <a:t>   135 AMZ + 271 Excl Partners  = 406 Brands</a:t>
            </a:r>
          </a:p>
          <a:p>
            <a:r>
              <a:rPr lang="en-US" sz="3000" dirty="0"/>
              <a:t>   20 Categories  </a:t>
            </a:r>
          </a:p>
          <a:p>
            <a:r>
              <a:rPr lang="en-US" sz="3000" dirty="0"/>
              <a:t>   23K+ SKUs</a:t>
            </a:r>
          </a:p>
          <a:p>
            <a:r>
              <a:rPr lang="en-US" sz="3000" dirty="0"/>
              <a:t>   Most new, selling little (?)</a:t>
            </a:r>
          </a:p>
          <a:p>
            <a:r>
              <a:rPr lang="en-US" sz="3000" dirty="0"/>
              <a:t>   Will weed; </a:t>
            </a:r>
            <a:r>
              <a:rPr lang="en-US" sz="3000" b="1" i="1" dirty="0">
                <a:solidFill>
                  <a:srgbClr val="C00000"/>
                </a:solidFill>
              </a:rPr>
              <a:t>no predation</a:t>
            </a:r>
            <a:r>
              <a:rPr lang="en-US" sz="3000" dirty="0"/>
              <a:t>; resellers?</a:t>
            </a:r>
          </a:p>
          <a:p>
            <a:r>
              <a:rPr lang="en-US" sz="3000" b="1" u="sng"/>
              <a:t>Seeding New </a:t>
            </a:r>
            <a:r>
              <a:rPr lang="en-US" sz="3000" b="1" u="sng" dirty="0"/>
              <a:t>Platform:</a:t>
            </a:r>
          </a:p>
          <a:p>
            <a:r>
              <a:rPr lang="en-US" sz="3000" dirty="0"/>
              <a:t> </a:t>
            </a:r>
            <a:r>
              <a:rPr lang="en-US" sz="3000" i="1" dirty="0">
                <a:solidFill>
                  <a:srgbClr val="C00000"/>
                </a:solidFill>
              </a:rPr>
              <a:t>“Global Supply Chain by Amazon”</a:t>
            </a:r>
          </a:p>
          <a:p>
            <a:r>
              <a:rPr lang="en-US" sz="3000" i="1" dirty="0">
                <a:solidFill>
                  <a:srgbClr val="C00000"/>
                </a:solidFill>
              </a:rPr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3438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D5A35-9508-491F-A7AE-34C4F7705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/>
              <a:t>Ultimate Guide to Amazon Advertising</a:t>
            </a:r>
            <a:br>
              <a:rPr lang="en-US" u="sng" dirty="0"/>
            </a:br>
            <a:r>
              <a:rPr lang="en-US" dirty="0"/>
              <a:t>								</a:t>
            </a:r>
            <a:r>
              <a:rPr lang="en-US" sz="2800" dirty="0"/>
              <a:t>by Seward (pub. 4/19)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965329-98AC-45BD-8E32-4A5721A61B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u="sng" dirty="0"/>
              <a:t>SOME KEY POINTS:</a:t>
            </a:r>
          </a:p>
          <a:p>
            <a:r>
              <a:rPr lang="en-US" dirty="0"/>
              <a:t>AMZ 1.0 is now 2.0; Big upside. Still sleepy, big Brands</a:t>
            </a:r>
          </a:p>
          <a:p>
            <a:r>
              <a:rPr lang="en-US" b="1" i="1" dirty="0"/>
              <a:t>Field Guide </a:t>
            </a:r>
            <a:r>
              <a:rPr lang="en-US" dirty="0"/>
              <a:t>x Scientific Experiments to Piggyback AMZ Machine</a:t>
            </a:r>
          </a:p>
          <a:p>
            <a:r>
              <a:rPr lang="en-US" dirty="0"/>
              <a:t>Optimize sales in </a:t>
            </a:r>
            <a:r>
              <a:rPr lang="en-US" b="1" i="1" u="sng" dirty="0">
                <a:solidFill>
                  <a:srgbClr val="C00000"/>
                </a:solidFill>
              </a:rPr>
              <a:t>all </a:t>
            </a:r>
            <a:r>
              <a:rPr lang="en-US" dirty="0"/>
              <a:t>channels. 50%++ Searches at AMZ first, then…</a:t>
            </a:r>
          </a:p>
          <a:p>
            <a:r>
              <a:rPr lang="en-US" dirty="0"/>
              <a:t>Tools/steps for getting MAP compliance within months</a:t>
            </a:r>
          </a:p>
          <a:p>
            <a:r>
              <a:rPr lang="en-US" b="1" i="1" dirty="0">
                <a:solidFill>
                  <a:srgbClr val="C00000"/>
                </a:solidFill>
              </a:rPr>
              <a:t>Amazon Brand Registry </a:t>
            </a:r>
            <a:r>
              <a:rPr lang="en-US" dirty="0"/>
              <a:t>to lock down and control all Digital Content</a:t>
            </a:r>
          </a:p>
          <a:p>
            <a:pPr lvl="1"/>
            <a:r>
              <a:rPr lang="en-US" dirty="0"/>
              <a:t>See how Amazon Echo appears in total.</a:t>
            </a:r>
          </a:p>
          <a:p>
            <a:r>
              <a:rPr lang="en-US" dirty="0"/>
              <a:t>Resellers of other’s brands = race to bottom, losing game</a:t>
            </a:r>
          </a:p>
          <a:p>
            <a:r>
              <a:rPr lang="en-US" dirty="0"/>
              <a:t>Do resell dust collectors and close outs (used books; flex pricing)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334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75E3B-D612-4C26-AF67-6E999A71C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Back-Cast to Innovate Forward?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C3E51-35CE-4C19-A423-8E9EC3A768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Open-minded to: </a:t>
            </a:r>
            <a:r>
              <a:rPr lang="en-US" b="1" i="1" dirty="0">
                <a:solidFill>
                  <a:srgbClr val="FF0000"/>
                </a:solidFill>
              </a:rPr>
              <a:t>New Paradigms? Vocabulary, concepts?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i="1" dirty="0">
                <a:solidFill>
                  <a:srgbClr val="FF0000"/>
                </a:solidFill>
              </a:rPr>
              <a:t>Forecasting v Back-casting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Back-Cast to evolve Best, Right Questions to </a:t>
            </a:r>
            <a:r>
              <a:rPr lang="en-US" b="1" i="1" dirty="0">
                <a:solidFill>
                  <a:srgbClr val="FF0000"/>
                </a:solidFill>
              </a:rPr>
              <a:t>Live Into. 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Answers emerge. Then, </a:t>
            </a:r>
            <a:r>
              <a:rPr lang="en-US" b="1" i="1" dirty="0">
                <a:solidFill>
                  <a:srgbClr val="FF0000"/>
                </a:solidFill>
              </a:rPr>
              <a:t>experiment; fail/learn forward 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971550" lvl="1" indent="-514350">
              <a:buFont typeface="+mj-lt"/>
              <a:buAutoNum type="alphaL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D0D0E2-C549-4B6D-961C-BA11B69DF9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433" y="3663746"/>
            <a:ext cx="5481434" cy="31677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61539B0-AC09-49CF-906B-7DE752143B0A}"/>
              </a:ext>
            </a:extLst>
          </p:cNvPr>
          <p:cNvSpPr txBox="1"/>
          <p:nvPr/>
        </p:nvSpPr>
        <p:spPr>
          <a:xfrm>
            <a:off x="223019" y="3866384"/>
            <a:ext cx="437618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Typical Forecasting?</a:t>
            </a:r>
          </a:p>
          <a:p>
            <a:pPr marL="457200" indent="-457200">
              <a:buAutoNum type="arabicPeriod"/>
            </a:pPr>
            <a:r>
              <a:rPr lang="en-US" sz="2400" dirty="0"/>
              <a:t>Incremental improvements</a:t>
            </a:r>
          </a:p>
          <a:p>
            <a:pPr marL="457200" indent="-457200">
              <a:buAutoNum type="arabicPeriod"/>
            </a:pPr>
            <a:r>
              <a:rPr lang="en-US" sz="2400" dirty="0"/>
              <a:t>Fine-tuning what has been</a:t>
            </a:r>
          </a:p>
          <a:p>
            <a:pPr marL="457200" indent="-457200">
              <a:buAutoNum type="arabicPeriod"/>
            </a:pPr>
            <a:r>
              <a:rPr lang="en-US" sz="2400" dirty="0"/>
              <a:t>Fine if no external changes</a:t>
            </a:r>
          </a:p>
          <a:p>
            <a:pPr marL="457200" indent="-457200">
              <a:buAutoNum type="arabicPeriod"/>
            </a:pPr>
            <a:r>
              <a:rPr lang="en-US" sz="2400" b="1" i="1" u="sng" dirty="0"/>
              <a:t>Great White Shark </a:t>
            </a:r>
            <a:r>
              <a:rPr lang="en-US" sz="2400" b="1" i="1" u="sng" dirty="0">
                <a:sym typeface="Wingdings" panose="05000000000000000000" pitchFamily="2" charset="2"/>
              </a:rPr>
              <a:t> Gator</a:t>
            </a:r>
            <a:endParaRPr lang="en-US" sz="2400" b="1" i="1" u="sng" dirty="0"/>
          </a:p>
          <a:p>
            <a:pPr lvl="1"/>
            <a:r>
              <a:rPr lang="en-US" sz="2400" dirty="0"/>
              <a:t>400MM years of evolving</a:t>
            </a:r>
          </a:p>
          <a:p>
            <a:pPr lvl="1"/>
            <a:r>
              <a:rPr lang="en-US" sz="2400" dirty="0"/>
              <a:t>New model for the swamp? 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8FE3AD-14A8-4DEF-AC26-2A41D82829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537" y="3527380"/>
            <a:ext cx="1866229" cy="1866229"/>
          </a:xfrm>
          <a:prstGeom prst="rect">
            <a:avLst/>
          </a:prstGeom>
        </p:spPr>
      </p:pic>
      <p:pic>
        <p:nvPicPr>
          <p:cNvPr id="1026" name="Picture 2" descr="Image result for cartoon alligator">
            <a:extLst>
              <a:ext uri="{FF2B5EF4-FFF2-40B4-BE49-F238E27FC236}">
                <a16:creationId xmlns:a16="http://schemas.microsoft.com/office/drawing/2014/main" id="{4C16A12A-6513-4FC8-9207-FEF46BFD0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864" y="5367078"/>
            <a:ext cx="925705" cy="1464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818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2675C-C57D-4706-BC42-3603303DF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“Omnichannel Imperative”?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76EB22-5B59-469E-A476-08F351901B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i="1" dirty="0">
                <a:solidFill>
                  <a:srgbClr val="C00000"/>
                </a:solidFill>
              </a:rPr>
              <a:t>Omnichannel</a:t>
            </a:r>
            <a:r>
              <a:rPr lang="en-US" dirty="0"/>
              <a:t>: provide “e- buying journeys” for digital B2B End-Users </a:t>
            </a:r>
          </a:p>
          <a:p>
            <a:pPr lvl="1"/>
            <a:r>
              <a:rPr lang="en-US" dirty="0"/>
              <a:t>Match “AMZ experience” </a:t>
            </a:r>
            <a:r>
              <a:rPr lang="en-US" u="sng" dirty="0"/>
              <a:t>profitably;</a:t>
            </a:r>
            <a:r>
              <a:rPr lang="en-US" dirty="0"/>
              <a:t> without clickstream incomes?</a:t>
            </a:r>
            <a:endParaRPr lang="en-US" dirty="0">
              <a:solidFill>
                <a:srgbClr val="C00000"/>
              </a:solidFill>
            </a:endParaRPr>
          </a:p>
          <a:p>
            <a:endParaRPr lang="en-US" b="1" i="1" dirty="0">
              <a:solidFill>
                <a:srgbClr val="C00000"/>
              </a:solidFill>
            </a:endParaRPr>
          </a:p>
          <a:p>
            <a:r>
              <a:rPr lang="en-US" b="1" i="1" dirty="0">
                <a:solidFill>
                  <a:srgbClr val="C00000"/>
                </a:solidFill>
              </a:rPr>
              <a:t>Imperative? </a:t>
            </a:r>
          </a:p>
          <a:p>
            <a:pPr lvl="1"/>
            <a:r>
              <a:rPr lang="en-US" b="1" u="sng" dirty="0">
                <a:solidFill>
                  <a:srgbClr val="7030A0"/>
                </a:solidFill>
              </a:rPr>
              <a:t>AMZ owns next-gen eyeballs and first search</a:t>
            </a:r>
          </a:p>
          <a:p>
            <a:pPr lvl="1"/>
            <a:r>
              <a:rPr lang="en-US" i="1" dirty="0"/>
              <a:t>Search big brand/SKU; clones appear! </a:t>
            </a:r>
            <a:r>
              <a:rPr lang="en-US" dirty="0"/>
              <a:t>Pay for </a:t>
            </a:r>
            <a:r>
              <a:rPr lang="en-US" b="1" dirty="0"/>
              <a:t>AMZ Brand Registry</a:t>
            </a:r>
            <a:r>
              <a:rPr lang="en-US" dirty="0"/>
              <a:t>?*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Digital Content Mgt + journey</a:t>
            </a:r>
            <a:r>
              <a:rPr lang="en-US" dirty="0"/>
              <a:t>? Info-video + pts? 24/7 chat? Buy it now?  </a:t>
            </a:r>
          </a:p>
          <a:p>
            <a:pPr lvl="1"/>
            <a:r>
              <a:rPr lang="en-US" dirty="0"/>
              <a:t>“Protect” legacy channel “partners”; and/both, digital-reality solutions?    </a:t>
            </a:r>
          </a:p>
          <a:p>
            <a:endParaRPr lang="en-US" b="1" i="1" dirty="0">
              <a:solidFill>
                <a:srgbClr val="C00000"/>
              </a:solidFill>
            </a:endParaRPr>
          </a:p>
          <a:p>
            <a:r>
              <a:rPr lang="en-US" b="1" i="1" dirty="0">
                <a:solidFill>
                  <a:srgbClr val="C00000"/>
                </a:solidFill>
              </a:rPr>
              <a:t>Mimic Disruptors: do Business/Channel Model Innovations (BMIs)? </a:t>
            </a:r>
          </a:p>
        </p:txBody>
      </p:sp>
      <p:pic>
        <p:nvPicPr>
          <p:cNvPr id="1026" name="Picture 2" descr="Image result for cartoon eyeballs + clipart">
            <a:hlinkClick r:id="rId2"/>
            <a:extLst>
              <a:ext uri="{FF2B5EF4-FFF2-40B4-BE49-F238E27FC236}">
                <a16:creationId xmlns:a16="http://schemas.microsoft.com/office/drawing/2014/main" id="{40DB7F6A-5EFF-4DB1-B723-505155F17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6054" y="2856615"/>
            <a:ext cx="2383902" cy="77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F976E49-0558-4C67-99A5-5197CEE4600C}"/>
              </a:ext>
            </a:extLst>
          </p:cNvPr>
          <p:cNvSpPr txBox="1"/>
          <p:nvPr/>
        </p:nvSpPr>
        <p:spPr>
          <a:xfrm>
            <a:off x="838200" y="6334539"/>
            <a:ext cx="8080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</a:t>
            </a:r>
            <a:r>
              <a:rPr lang="en-US" b="1" i="1" dirty="0">
                <a:solidFill>
                  <a:srgbClr val="FF0000"/>
                </a:solidFill>
              </a:rPr>
              <a:t>Ultimate Guide to Amazon Advertising </a:t>
            </a:r>
            <a:r>
              <a:rPr lang="en-US" dirty="0"/>
              <a:t>by Seward (April, 2019)</a:t>
            </a:r>
          </a:p>
        </p:txBody>
      </p:sp>
    </p:spTree>
    <p:extLst>
      <p:ext uri="{BB962C8B-B14F-4D97-AF65-F5344CB8AC3E}">
        <p14:creationId xmlns:p14="http://schemas.microsoft.com/office/powerpoint/2010/main" val="2373370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46E0E-AEF6-42D2-B432-2F2980018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Envision AMZ-BIZ in August ‘22?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546335-15BF-4C85-9497-F69F10315C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4/15 to 12/31/18: Zero to $10B. Long-tail (x) resellers</a:t>
            </a:r>
            <a:r>
              <a:rPr lang="en-US" dirty="0">
                <a:sym typeface="Wingdings" panose="05000000000000000000" pitchFamily="2" charset="2"/>
              </a:rPr>
              <a:t> Clickstream</a:t>
            </a:r>
            <a:r>
              <a:rPr lang="en-US" dirty="0"/>
              <a:t>  </a:t>
            </a:r>
          </a:p>
          <a:p>
            <a:r>
              <a:rPr lang="en-US" b="1" i="1" dirty="0">
                <a:solidFill>
                  <a:srgbClr val="FF0000"/>
                </a:solidFill>
              </a:rPr>
              <a:t>Continuous Innovations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Supports 60+ procurement integrations</a:t>
            </a:r>
          </a:p>
          <a:p>
            <a:pPr lvl="1"/>
            <a:r>
              <a:rPr lang="en-US" dirty="0"/>
              <a:t>Central-spend-management cloud tools (AWS workarounds!)</a:t>
            </a:r>
          </a:p>
          <a:p>
            <a:r>
              <a:rPr lang="en-US" dirty="0"/>
              <a:t>0 to 20% of MRO spend at: universities, hospitals, govt’s</a:t>
            </a:r>
          </a:p>
          <a:p>
            <a:pPr lvl="1"/>
            <a:r>
              <a:rPr lang="en-US" dirty="0"/>
              <a:t>Australian government.  US GSA contract; lobbyist stall </a:t>
            </a:r>
          </a:p>
          <a:p>
            <a:r>
              <a:rPr lang="en-US" dirty="0"/>
              <a:t>Not (yet) threatening </a:t>
            </a:r>
            <a:r>
              <a:rPr lang="en-US" u="sng" dirty="0"/>
              <a:t>contracts</a:t>
            </a:r>
            <a:r>
              <a:rPr lang="en-US" dirty="0"/>
              <a:t> for</a:t>
            </a:r>
            <a:r>
              <a:rPr lang="en-US" i="1" dirty="0"/>
              <a:t> bulky consumables, but: </a:t>
            </a:r>
            <a:endParaRPr lang="en-US" dirty="0"/>
          </a:p>
          <a:p>
            <a:pPr lvl="1"/>
            <a:r>
              <a:rPr lang="en-US" dirty="0"/>
              <a:t>(4/19) </a:t>
            </a:r>
            <a:r>
              <a:rPr lang="en-US" u="sng" dirty="0"/>
              <a:t>first truckload of paper </a:t>
            </a:r>
            <a:r>
              <a:rPr lang="en-US" dirty="0"/>
              <a:t>via AMZ-BIZ (Central National)</a:t>
            </a:r>
          </a:p>
          <a:p>
            <a:pPr lvl="1"/>
            <a:r>
              <a:rPr lang="en-US" dirty="0"/>
              <a:t>(7/31) </a:t>
            </a:r>
            <a:r>
              <a:rPr lang="en-US" dirty="0" err="1"/>
              <a:t>AMZCommercial</a:t>
            </a:r>
            <a:r>
              <a:rPr lang="en-US" dirty="0"/>
              <a:t>: towels and tissue</a:t>
            </a:r>
          </a:p>
          <a:p>
            <a:r>
              <a:rPr lang="en-US" b="1" i="1" dirty="0">
                <a:solidFill>
                  <a:srgbClr val="FF0000"/>
                </a:solidFill>
              </a:rPr>
              <a:t>Direct TL selling by marginal producers? </a:t>
            </a:r>
          </a:p>
          <a:p>
            <a:r>
              <a:rPr lang="en-US" b="1" i="1" dirty="0">
                <a:solidFill>
                  <a:srgbClr val="FF0000"/>
                </a:solidFill>
              </a:rPr>
              <a:t>X-Dock cases/skids of Profitable Fat-Head SKUs?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26317A-CABA-4640-884C-1145E5EA9C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4714" y="4985511"/>
            <a:ext cx="1733349" cy="132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047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D6CD904-4976-4C8E-8864-7D673ACCB5CF}"/>
              </a:ext>
            </a:extLst>
          </p:cNvPr>
          <p:cNvSpPr txBox="1"/>
          <p:nvPr/>
        </p:nvSpPr>
        <p:spPr>
          <a:xfrm>
            <a:off x="228838" y="15319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i="1" dirty="0">
                <a:latin typeface="+mj-lt"/>
                <a:ea typeface="+mj-ea"/>
                <a:cs typeface="+mj-cs"/>
              </a:rPr>
              <a:t> </a:t>
            </a:r>
            <a:r>
              <a:rPr lang="en-US" sz="5400" b="1" i="1" dirty="0">
                <a:latin typeface="+mj-lt"/>
                <a:ea typeface="+mj-ea"/>
                <a:cs typeface="+mj-cs"/>
              </a:rPr>
              <a:t>LONG-TAIL LENS STRATEGIES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81D032-4DAE-449A-A690-5F75D694393D}"/>
              </a:ext>
            </a:extLst>
          </p:cNvPr>
          <p:cNvSpPr txBox="1"/>
          <p:nvPr/>
        </p:nvSpPr>
        <p:spPr>
          <a:xfrm>
            <a:off x="228838" y="1690688"/>
            <a:ext cx="3797807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628650" indent="-51435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8000" dirty="0"/>
              <a:t>AMZ Long-Tail for books</a:t>
            </a:r>
          </a:p>
          <a:p>
            <a:pPr marL="628650" indent="-51435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8000" dirty="0"/>
              <a:t>Gets Eyeballs</a:t>
            </a:r>
          </a:p>
          <a:p>
            <a:pPr marL="628650" indent="-51435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8000" dirty="0"/>
              <a:t>Discount Fat-Head, Big-$-Picks + Private Label</a:t>
            </a:r>
          </a:p>
          <a:p>
            <a:pPr marL="628650" indent="-51435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8000" dirty="0"/>
              <a:t>Popular Small Picks? </a:t>
            </a:r>
          </a:p>
          <a:p>
            <a:pPr marL="1085850" lvl="1" indent="-514350">
              <a:lnSpc>
                <a:spcPct val="90000"/>
              </a:lnSpc>
              <a:spcAft>
                <a:spcPts val="600"/>
              </a:spcAft>
              <a:buFont typeface="+mj-lt"/>
              <a:buAutoNum type="alphaLcPeriod"/>
            </a:pPr>
            <a:r>
              <a:rPr lang="en-US" sz="8000" dirty="0"/>
              <a:t>Bundle</a:t>
            </a:r>
          </a:p>
          <a:p>
            <a:pPr marL="1085850" lvl="1" indent="-514350">
              <a:lnSpc>
                <a:spcPct val="90000"/>
              </a:lnSpc>
              <a:spcAft>
                <a:spcPts val="600"/>
              </a:spcAft>
              <a:buFont typeface="+mj-lt"/>
              <a:buAutoNum type="alphaLcPeriod"/>
            </a:pPr>
            <a:r>
              <a:rPr lang="en-US" sz="8000" dirty="0"/>
              <a:t>Add-on</a:t>
            </a:r>
          </a:p>
          <a:p>
            <a:pPr marL="1085850" lvl="1" indent="-514350">
              <a:lnSpc>
                <a:spcPct val="90000"/>
              </a:lnSpc>
              <a:spcAft>
                <a:spcPts val="600"/>
              </a:spcAft>
              <a:buFont typeface="+mj-lt"/>
              <a:buAutoNum type="alphaLcPeriod"/>
            </a:pPr>
            <a:r>
              <a:rPr lang="en-US" sz="8000" dirty="0"/>
              <a:t>Raise prices</a:t>
            </a:r>
          </a:p>
          <a:p>
            <a:pPr marL="1085850" lvl="1" indent="-514350">
              <a:lnSpc>
                <a:spcPct val="90000"/>
              </a:lnSpc>
              <a:spcAft>
                <a:spcPts val="600"/>
              </a:spcAft>
              <a:buFont typeface="+mj-lt"/>
              <a:buAutoNum type="alphaLcPeriod"/>
            </a:pPr>
            <a:r>
              <a:rPr lang="en-US" sz="8000" dirty="0"/>
              <a:t>Minimize losses</a:t>
            </a:r>
          </a:p>
          <a:p>
            <a:pPr marL="628650" indent="-51435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8000" dirty="0"/>
              <a:t>Walmart X-Docks 7% of SKUs that are 70% of their sales</a:t>
            </a:r>
          </a:p>
          <a:p>
            <a:pPr marL="1085850" lvl="1" indent="-514350">
              <a:lnSpc>
                <a:spcPct val="90000"/>
              </a:lnSpc>
              <a:spcAft>
                <a:spcPts val="600"/>
              </a:spcAft>
              <a:buFont typeface="+mj-lt"/>
              <a:buAutoNum type="alphaLcPeriod"/>
            </a:pPr>
            <a:r>
              <a:rPr lang="en-US" sz="8000" dirty="0"/>
              <a:t>Biggest consumables</a:t>
            </a:r>
          </a:p>
          <a:p>
            <a:pPr marL="1085850" lvl="1" indent="-514350">
              <a:lnSpc>
                <a:spcPct val="90000"/>
              </a:lnSpc>
              <a:spcAft>
                <a:spcPts val="600"/>
              </a:spcAft>
              <a:buFont typeface="+mj-lt"/>
              <a:buAutoNum type="alphaLcPeriod"/>
            </a:pPr>
            <a:r>
              <a:rPr lang="en-US" sz="8000" dirty="0"/>
              <a:t>Private labels </a:t>
            </a:r>
          </a:p>
          <a:p>
            <a:pPr marL="1085850" lvl="1" indent="-514350">
              <a:lnSpc>
                <a:spcPct val="90000"/>
              </a:lnSpc>
              <a:spcAft>
                <a:spcPts val="600"/>
              </a:spcAft>
              <a:buFont typeface="+mj-lt"/>
              <a:buAutoNum type="alphaLcPeriod"/>
            </a:pPr>
            <a:r>
              <a:rPr lang="en-US" sz="8000" dirty="0"/>
              <a:t>99% fill, no excess </a:t>
            </a:r>
          </a:p>
          <a:p>
            <a:pPr marL="1085850" lvl="1" indent="-514350">
              <a:lnSpc>
                <a:spcPct val="90000"/>
              </a:lnSpc>
              <a:spcAft>
                <a:spcPts val="600"/>
              </a:spcAft>
              <a:buFont typeface="+mj-lt"/>
              <a:buAutoNum type="alphaLcPeriod"/>
            </a:pPr>
            <a:r>
              <a:rPr lang="en-US" sz="8000" dirty="0"/>
              <a:t>Low/No promotions</a:t>
            </a:r>
          </a:p>
          <a:p>
            <a:pPr marL="1085850" lvl="1" indent="-514350">
              <a:lnSpc>
                <a:spcPct val="90000"/>
              </a:lnSpc>
              <a:spcAft>
                <a:spcPts val="600"/>
              </a:spcAft>
              <a:buFont typeface="+mj-lt"/>
              <a:buAutoNum type="alphaLcPeriod"/>
            </a:pPr>
            <a:r>
              <a:rPr lang="en-US" sz="8000" dirty="0"/>
              <a:t>@Every Day Low Prices</a:t>
            </a:r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7230B5D4-599D-4946-8C8F-91E3EFA2A4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645" y="2076379"/>
            <a:ext cx="7895771" cy="417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626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62604-9A95-4195-B66A-2B501DF77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AMZ Can’s v </a:t>
            </a:r>
            <a:r>
              <a:rPr lang="en-US" dirty="0" err="1"/>
              <a:t>Can’ts</a:t>
            </a:r>
            <a:r>
              <a:rPr lang="en-US" dirty="0"/>
              <a:t>   </a:t>
            </a:r>
            <a:r>
              <a:rPr lang="en-US" sz="2800" i="1" dirty="0"/>
              <a:t>(New dynamic equilibriums?)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93F74-CDCC-43AE-93E2-F723C12762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1" dirty="0"/>
              <a:t>Spot-buy</a:t>
            </a:r>
            <a:r>
              <a:rPr lang="en-US" dirty="0"/>
              <a:t> of </a:t>
            </a:r>
            <a:r>
              <a:rPr lang="en-US" b="1" i="1" dirty="0"/>
              <a:t>shoppable goods </a:t>
            </a:r>
            <a:r>
              <a:rPr lang="en-US" dirty="0"/>
              <a:t>that </a:t>
            </a:r>
            <a:r>
              <a:rPr lang="en-US" b="1" i="1" dirty="0"/>
              <a:t>fit its capabilities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11+, Winner-take-all, integrated platforms for 3PL fees</a:t>
            </a:r>
          </a:p>
          <a:p>
            <a:pPr lvl="1"/>
            <a:r>
              <a:rPr lang="en-US" dirty="0"/>
              <a:t>Low-Cost @ each step + macro, cloud, AI, inventory-flow</a:t>
            </a:r>
          </a:p>
          <a:p>
            <a:pPr lvl="1"/>
            <a:r>
              <a:rPr lang="en-US" dirty="0"/>
              <a:t>Brand Accelerator </a:t>
            </a:r>
            <a:r>
              <a:rPr lang="en-US" b="1" i="1" dirty="0">
                <a:solidFill>
                  <a:srgbClr val="C00000"/>
                </a:solidFill>
              </a:rPr>
              <a:t>clones (</a:t>
            </a:r>
            <a:r>
              <a:rPr lang="en-US" b="1" dirty="0" err="1">
                <a:solidFill>
                  <a:srgbClr val="7030A0"/>
                </a:solidFill>
              </a:rPr>
              <a:t>Wyze</a:t>
            </a:r>
            <a:r>
              <a:rPr lang="en-US" b="1" dirty="0">
                <a:solidFill>
                  <a:srgbClr val="7030A0"/>
                </a:solidFill>
              </a:rPr>
              <a:t> Cam)</a:t>
            </a:r>
            <a:r>
              <a:rPr lang="en-US" sz="1800" b="1" i="1" dirty="0">
                <a:solidFill>
                  <a:srgbClr val="7030A0"/>
                </a:solidFill>
              </a:rPr>
              <a:t>. </a:t>
            </a:r>
            <a:r>
              <a:rPr lang="en-US" b="1" i="1" dirty="0">
                <a:solidFill>
                  <a:srgbClr val="C00000"/>
                </a:solidFill>
              </a:rPr>
              <a:t>Barriers? </a:t>
            </a:r>
          </a:p>
          <a:p>
            <a:r>
              <a:rPr lang="en-US" dirty="0"/>
              <a:t>AMZ Can’t do: </a:t>
            </a:r>
            <a:r>
              <a:rPr lang="en-US" b="1" i="1" dirty="0">
                <a:solidFill>
                  <a:srgbClr val="C00000"/>
                </a:solidFill>
              </a:rPr>
              <a:t>e-integrated, sole-supply systems</a:t>
            </a:r>
          </a:p>
          <a:p>
            <a:r>
              <a:rPr lang="en-US" i="1" dirty="0"/>
              <a:t>How much </a:t>
            </a:r>
            <a:r>
              <a:rPr lang="en-US" b="1" i="1" dirty="0">
                <a:solidFill>
                  <a:srgbClr val="C00000"/>
                </a:solidFill>
              </a:rPr>
              <a:t>Shift from Push-Marketing to Pull? </a:t>
            </a:r>
            <a:endParaRPr lang="en-US" i="1" dirty="0"/>
          </a:p>
          <a:p>
            <a:r>
              <a:rPr lang="en-US" i="1" dirty="0">
                <a:solidFill>
                  <a:srgbClr val="7030A0"/>
                </a:solidFill>
              </a:rPr>
              <a:t>List of SKUs AMZ hasn’t hit yet?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B80DA5-2E93-4A44-A1DC-453F7669BF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273" y="2378226"/>
            <a:ext cx="1375181" cy="16230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CAE268-7629-455A-A2A6-77ECD71A24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975" y="4001295"/>
            <a:ext cx="4075567" cy="2856706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6AE02F01-AD57-4737-99A5-8DF36C577936}"/>
              </a:ext>
            </a:extLst>
          </p:cNvPr>
          <p:cNvSpPr/>
          <p:nvPr/>
        </p:nvSpPr>
        <p:spPr>
          <a:xfrm>
            <a:off x="8364616" y="29443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74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89925-DFD0-4BD9-8172-EC13142D2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591" y="18255"/>
            <a:ext cx="11353800" cy="1325563"/>
          </a:xfrm>
        </p:spPr>
        <p:txBody>
          <a:bodyPr>
            <a:normAutofit/>
          </a:bodyPr>
          <a:lstStyle/>
          <a:p>
            <a:br>
              <a:rPr lang="en-US" dirty="0"/>
            </a:br>
            <a:r>
              <a:rPr lang="en-US" dirty="0"/>
              <a:t>AMZ Resistant SKUs (so far). 50% of Retail and…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6BAEB-19DE-4252-89A3-F1116485B1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Customer specific products (special-printing, fab in-house)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General processing, converting, assembling, kitting, </a:t>
            </a:r>
            <a:r>
              <a:rPr lang="en-US" b="1" i="1" dirty="0">
                <a:solidFill>
                  <a:srgbClr val="C00000"/>
                </a:solidFill>
              </a:rPr>
              <a:t>equip. repair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Exclusive (?), unique brands…not commodity clone-able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i="1" dirty="0">
                <a:solidFill>
                  <a:srgbClr val="C00000"/>
                </a:solidFill>
              </a:rPr>
              <a:t>Bulky, low-quality freight?! +</a:t>
            </a:r>
            <a:r>
              <a:rPr lang="en-US" dirty="0"/>
              <a:t> Special delivery equipment. (Coke; fuel)</a:t>
            </a:r>
            <a:endParaRPr lang="en-US" i="1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Products requiring personnel for: training, blueprint takeoffs, repairs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i="1" dirty="0">
                <a:solidFill>
                  <a:srgbClr val="C00000"/>
                </a:solidFill>
              </a:rPr>
              <a:t>System replenishment contracts: design, install, tune, maintain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Sold through consignment and vending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Frozen, cold chain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Regulated: alcohol </a:t>
            </a:r>
            <a:r>
              <a:rPr lang="en-US" b="1" i="1" u="sng" dirty="0"/>
              <a:t>(?)</a:t>
            </a:r>
            <a:r>
              <a:rPr lang="en-US" dirty="0"/>
              <a:t>, tobacco, drugs </a:t>
            </a:r>
            <a:r>
              <a:rPr lang="en-US" b="1" i="1" u="sng" dirty="0"/>
              <a:t>(?)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Others? </a:t>
            </a:r>
            <a:r>
              <a:rPr lang="en-US" b="1" i="1" dirty="0">
                <a:solidFill>
                  <a:srgbClr val="7030A0"/>
                </a:solidFill>
              </a:rPr>
              <a:t>Rank percent of SKU sales from most to least vulnerable.  </a:t>
            </a:r>
          </a:p>
          <a:p>
            <a:pPr marL="514350" indent="-514350">
              <a:buFont typeface="+mj-lt"/>
              <a:buAutoNum type="arabicPeriod"/>
            </a:pPr>
            <a:endParaRPr lang="en-US" b="1" i="1" dirty="0">
              <a:solidFill>
                <a:srgbClr val="7030A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577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CF352-04CC-4126-B7F3-C578A9F61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332" y="290697"/>
            <a:ext cx="10875335" cy="1325563"/>
          </a:xfrm>
        </p:spPr>
        <p:txBody>
          <a:bodyPr/>
          <a:lstStyle/>
          <a:p>
            <a:r>
              <a:rPr lang="en-US" dirty="0"/>
              <a:t>How Disruptors’ Skim?</a:t>
            </a:r>
            <a:br>
              <a:rPr lang="en-US" dirty="0"/>
            </a:br>
            <a:r>
              <a:rPr lang="en-US" dirty="0"/>
              <a:t>Business-Model Innovations (BMIs)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306001-C08D-4289-87B4-DB5ACB0CA2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Digital Disruptors attacking all </a:t>
            </a:r>
            <a:r>
              <a:rPr lang="en-US" b="1" i="1" dirty="0">
                <a:solidFill>
                  <a:srgbClr val="C00000"/>
                </a:solidFill>
              </a:rPr>
              <a:t>buying journey experiences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Find </a:t>
            </a:r>
            <a:r>
              <a:rPr lang="en-US" i="1" dirty="0">
                <a:solidFill>
                  <a:srgbClr val="C00000"/>
                </a:solidFill>
              </a:rPr>
              <a:t>“pain points/friction” </a:t>
            </a:r>
            <a:r>
              <a:rPr lang="en-US" dirty="0"/>
              <a:t>at initial buying journey steps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Resolve with </a:t>
            </a:r>
            <a:r>
              <a:rPr lang="en-US" i="1" dirty="0"/>
              <a:t>off-the-shelf: cloud, digital-selling tools </a:t>
            </a:r>
            <a:r>
              <a:rPr lang="en-US" u="sng" dirty="0"/>
              <a:t>and BMIs!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Offer </a:t>
            </a:r>
            <a:r>
              <a:rPr lang="en-US" b="1" i="1" dirty="0">
                <a:solidFill>
                  <a:srgbClr val="C00000"/>
                </a:solidFill>
              </a:rPr>
              <a:t>Total-Category </a:t>
            </a:r>
            <a:r>
              <a:rPr lang="en-US" dirty="0"/>
              <a:t>+ search attributes, reviews, etc. </a:t>
            </a:r>
            <a:r>
              <a:rPr lang="en-US" b="1" i="1" dirty="0">
                <a:solidFill>
                  <a:srgbClr val="7030A0"/>
                </a:solidFill>
              </a:rPr>
              <a:t>v. Your site?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Then, creep back the </a:t>
            </a:r>
            <a:r>
              <a:rPr lang="en-US" b="1" i="1" dirty="0">
                <a:solidFill>
                  <a:srgbClr val="C00000"/>
                </a:solidFill>
              </a:rPr>
              <a:t>Customer Value Chain </a:t>
            </a:r>
            <a:r>
              <a:rPr lang="en-US" dirty="0"/>
              <a:t>towards suppliers 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1600" i="1" dirty="0"/>
              <a:t>Amazon: Doorstep-to-Global-Producers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1600" i="1" dirty="0"/>
              <a:t>jet.com order incentives x Best SKUs; 3PL services for fees (</a:t>
            </a:r>
            <a:r>
              <a:rPr lang="en-US" sz="1600" i="1" dirty="0" err="1"/>
              <a:t>SuperValu</a:t>
            </a:r>
            <a:r>
              <a:rPr lang="en-US" sz="1600" i="1" dirty="0"/>
              <a:t> by ‘86) </a:t>
            </a:r>
          </a:p>
          <a:p>
            <a:pPr marL="457200" lvl="1" indent="0">
              <a:buNone/>
            </a:pPr>
            <a:r>
              <a:rPr lang="en-US" dirty="0"/>
              <a:t>5.   Control eyeballs, clickstream to monetize. Suppliers (resellers) pay!</a:t>
            </a:r>
          </a:p>
          <a:p>
            <a:r>
              <a:rPr lang="en-US" dirty="0"/>
              <a:t>Who is </a:t>
            </a:r>
            <a:r>
              <a:rPr lang="en-US" i="1" u="sng" dirty="0"/>
              <a:t>guilty</a:t>
            </a:r>
            <a:r>
              <a:rPr lang="en-US" dirty="0"/>
              <a:t> of going to Digital-Disruptor, category-sites first? 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1E0A79EA-7737-4DAE-9161-3527B95CC8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58404"/>
            <a:ext cx="1661459" cy="15995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BF26C9-D600-4222-AF56-D54A49CED4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944" y="5258404"/>
            <a:ext cx="1836573" cy="15995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7D1C522-D7DC-4F15-8591-00CD4B2EF8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002" y="5250327"/>
            <a:ext cx="1599596" cy="15995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5798374-1AAD-426E-AD14-47753F64A7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061" y="5258404"/>
            <a:ext cx="1599596" cy="1599596"/>
          </a:xfrm>
          <a:prstGeom prst="rect">
            <a:avLst/>
          </a:prstGeom>
        </p:spPr>
      </p:pic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A9829530-645A-4447-BF84-B72117A060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657" y="5261902"/>
            <a:ext cx="1476072" cy="1476072"/>
          </a:xfrm>
          <a:prstGeom prst="rect">
            <a:avLst/>
          </a:prstGeom>
        </p:spPr>
      </p:pic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97264B89-106A-478C-B962-363D8E792C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464" y="5419725"/>
            <a:ext cx="1447800" cy="1438275"/>
          </a:xfrm>
          <a:prstGeom prst="rect">
            <a:avLst/>
          </a:prstGeom>
        </p:spPr>
      </p:pic>
      <p:pic>
        <p:nvPicPr>
          <p:cNvPr id="17" name="Picture 16" descr="A screenshot of a cell phone&#10;&#10;Description automatically generated">
            <a:extLst>
              <a:ext uri="{FF2B5EF4-FFF2-40B4-BE49-F238E27FC236}">
                <a16:creationId xmlns:a16="http://schemas.microsoft.com/office/drawing/2014/main" id="{225A078A-9578-4E63-A87A-EBEE4359EE1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516" y="5222598"/>
            <a:ext cx="1607673" cy="160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734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1692</TotalTime>
  <Words>2192</Words>
  <Application>Microsoft Office PowerPoint</Application>
  <PresentationFormat>Widescreen</PresentationFormat>
  <Paragraphs>287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PowerPoint Presentation</vt:lpstr>
      <vt:lpstr>Agenda (Questions to Live Into) </vt:lpstr>
      <vt:lpstr>              Back-Cast to Innovate Forward? </vt:lpstr>
      <vt:lpstr>“Omnichannel Imperative”?  </vt:lpstr>
      <vt:lpstr>Envision AMZ-BIZ in August ‘22? </vt:lpstr>
      <vt:lpstr>PowerPoint Presentation</vt:lpstr>
      <vt:lpstr>AMZ Can’s v Can’ts   (New dynamic equilibriums?)  </vt:lpstr>
      <vt:lpstr> AMZ Resistant SKUs (so far). 50% of Retail and…</vt:lpstr>
      <vt:lpstr>How Disruptors’ Skim? Business-Model Innovations (BMIs)</vt:lpstr>
      <vt:lpstr>PowerPoint Presentation</vt:lpstr>
      <vt:lpstr>Exponential, Product – Info, Pricing – Effects? </vt:lpstr>
      <vt:lpstr>Root Causes for - Showrooming, Clone - Wins?   </vt:lpstr>
      <vt:lpstr>Margin-Myopia Blind Spots</vt:lpstr>
      <vt:lpstr>PowerPoint Presentation</vt:lpstr>
      <vt:lpstr>         Distributor Whale Curves*</vt:lpstr>
      <vt:lpstr>Profit-Equation Management Discoveries</vt:lpstr>
      <vt:lpstr>       Customer Whale-Curve;         New-Play Results over 24 Months </vt:lpstr>
      <vt:lpstr>     Customer Whale-Curve:               Begs for 3-4 Different “Service (cost) Models” </vt:lpstr>
      <vt:lpstr>Jan-San-Channel Players Assumptions: </vt:lpstr>
      <vt:lpstr>Not SEO Web-Selling! </vt:lpstr>
      <vt:lpstr>    Cross-Docking Utility for Fat-Head SKUs? </vt:lpstr>
      <vt:lpstr>Closing Thoughts</vt:lpstr>
      <vt:lpstr>PowerPoint Presentation</vt:lpstr>
      <vt:lpstr>                 AMZ’s Value-Chain Platforms:            Unique, Critical-Mass, Aggressively-Evolving, Digital-Scaling  </vt:lpstr>
      <vt:lpstr>AMZ Platforms (2)  </vt:lpstr>
      <vt:lpstr>     Your - Pull, JIT, Cloud Supply Chain – Strategy?  </vt:lpstr>
      <vt:lpstr>PowerPoint Presentation</vt:lpstr>
      <vt:lpstr>Ultimate Guide to Amazon Advertising         by Seward (pub. 4/19)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SSWA DRAFT</dc:title>
  <dc:creator>Dudley Merrifield</dc:creator>
  <cp:lastModifiedBy>Donna Frendt</cp:lastModifiedBy>
  <cp:revision>97</cp:revision>
  <dcterms:created xsi:type="dcterms:W3CDTF">2019-07-25T15:32:34Z</dcterms:created>
  <dcterms:modified xsi:type="dcterms:W3CDTF">2019-08-14T13:59:45Z</dcterms:modified>
</cp:coreProperties>
</file>